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2"/>
  </p:notesMasterIdLst>
  <p:handoutMasterIdLst>
    <p:handoutMasterId r:id="rId33"/>
  </p:handoutMasterIdLst>
  <p:sldIdLst>
    <p:sldId id="277" r:id="rId2"/>
    <p:sldId id="264" r:id="rId3"/>
    <p:sldId id="268" r:id="rId4"/>
    <p:sldId id="280" r:id="rId5"/>
    <p:sldId id="297" r:id="rId6"/>
    <p:sldId id="303" r:id="rId7"/>
    <p:sldId id="279" r:id="rId8"/>
    <p:sldId id="278"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300" r:id="rId26"/>
    <p:sldId id="298" r:id="rId27"/>
    <p:sldId id="299" r:id="rId28"/>
    <p:sldId id="276" r:id="rId29"/>
    <p:sldId id="301" r:id="rId30"/>
    <p:sldId id="302"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4"/>
            <p14:sldId id="268"/>
            <p14:sldId id="280"/>
            <p14:sldId id="297"/>
            <p14:sldId id="303"/>
            <p14:sldId id="279"/>
            <p14:sldId id="278"/>
            <p14:sldId id="281"/>
            <p14:sldId id="282"/>
            <p14:sldId id="283"/>
            <p14:sldId id="284"/>
            <p14:sldId id="285"/>
            <p14:sldId id="286"/>
            <p14:sldId id="287"/>
            <p14:sldId id="288"/>
            <p14:sldId id="289"/>
            <p14:sldId id="290"/>
            <p14:sldId id="291"/>
            <p14:sldId id="292"/>
            <p14:sldId id="293"/>
            <p14:sldId id="294"/>
            <p14:sldId id="295"/>
            <p14:sldId id="296"/>
            <p14:sldId id="300"/>
            <p14:sldId id="298"/>
            <p14:sldId id="299"/>
          </p14:sldIdLst>
        </p14:section>
        <p14:section name="Untitled Section" id="{35542D88-5274-4946-AED5-A136C690C6D3}">
          <p14:sldIdLst>
            <p14:sldId id="276"/>
            <p14:sldId id="301"/>
            <p14:sldId id="30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a:srgbClr val="002D72"/>
    <a:srgbClr val="0077C8"/>
    <a:srgbClr val="00A9EF"/>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19770B-47F7-4F2F-8C67-8D8165A1FF40}" v="1139" dt="2024-03-30T18:19:37.154"/>
    <p1510:client id="{77A4DB14-C95D-416F-BCD0-8759A3BD1D49}" v="976" dt="2024-03-30T02:32:47.088"/>
    <p1510:client id="{962502D8-D13C-46C7-A7BF-CEF0AEA15EB4}" v="1066" dt="2024-03-30T04:30:02.978"/>
    <p1510:client id="{BA7C2C43-6B8C-4AE1-9691-6D015FFFCE7C}" v="1002" dt="2024-03-31T02:11:56.618"/>
    <p1510:client id="{E72E0700-4EED-4A3A-A763-06AF5FD83845}" v="6" dt="2024-03-30T20:50:52.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1" autoAdjust="0"/>
    <p:restoredTop sz="96400" autoAdjust="0"/>
  </p:normalViewPr>
  <p:slideViewPr>
    <p:cSldViewPr snapToGrid="0">
      <p:cViewPr varScale="1">
        <p:scale>
          <a:sx n="69" d="100"/>
          <a:sy n="69" d="100"/>
        </p:scale>
        <p:origin x="1320"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2024-03-31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2024-03-31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7de55f090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7de55f09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Clr>
                <a:schemeClr val="dk1"/>
              </a:buClr>
              <a:buSzPts val="1100"/>
              <a:buFont typeface="Arial"/>
              <a:buNone/>
            </a:pPr>
            <a:r>
              <a:rPr lang="en-US" sz="1050" dirty="0">
                <a:solidFill>
                  <a:srgbClr val="3C4043"/>
                </a:solidFill>
                <a:highlight>
                  <a:srgbClr val="FFFFFF"/>
                </a:highlight>
                <a:latin typeface="Roboto"/>
                <a:ea typeface="Roboto"/>
                <a:cs typeface="Roboto"/>
                <a:sym typeface="Roboto"/>
              </a:rPr>
              <a:t>Slide description: Our New Chapter. In April 2022, the university announced our new name of Toronto Metropolitan University, which will be implemented in a phased approach. Learn more about our next chapter at torontomy.ca/next-chapter</a:t>
            </a:r>
            <a:endParaRPr dirty="0"/>
          </a:p>
          <a:p>
            <a:pPr marL="0" lvl="0" indent="0" algn="l" rtl="0">
              <a:spcBef>
                <a:spcPts val="0"/>
              </a:spcBef>
              <a:spcAft>
                <a:spcPts val="0"/>
              </a:spcAft>
              <a:buNone/>
            </a:pPr>
            <a:endParaRPr/>
          </a:p>
        </p:txBody>
      </p:sp>
      <p:sp>
        <p:nvSpPr>
          <p:cNvPr id="138" name="Google Shape;138;g127de55f090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March 31,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March 31,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March 31,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March 31,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March 31,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March 31,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March 31,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March 31,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March 31,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March 31,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March 31,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March 31,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 Renaming">
  <p:cSld name="4_Title Slide 4_1_1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9"/>
          <p:cNvSpPr txBox="1"/>
          <p:nvPr/>
        </p:nvSpPr>
        <p:spPr>
          <a:xfrm>
            <a:off x="4845774" y="606250"/>
            <a:ext cx="4119698" cy="3579071"/>
          </a:xfrm>
          <a:prstGeom prst="rect">
            <a:avLst/>
          </a:prstGeom>
          <a:noFill/>
          <a:ln>
            <a:noFill/>
          </a:ln>
        </p:spPr>
        <p:txBody>
          <a:bodyPr spcFirstLastPara="1" wrap="square" lIns="68587" tIns="68587" rIns="68587" bIns="68587" anchor="t" anchorCtr="0">
            <a:spAutoFit/>
          </a:bodyPr>
          <a:lstStyle/>
          <a:p>
            <a:pPr marL="0" lvl="0" indent="0" algn="l" rtl="0">
              <a:spcBef>
                <a:spcPts val="0"/>
              </a:spcBef>
              <a:spcAft>
                <a:spcPts val="0"/>
              </a:spcAft>
              <a:buNone/>
            </a:pPr>
            <a:r>
              <a:rPr lang="en-US" sz="3601" b="1">
                <a:solidFill>
                  <a:srgbClr val="5BC2F4"/>
                </a:solidFill>
              </a:rPr>
              <a:t>Our New Chapter</a:t>
            </a:r>
            <a:endParaRPr sz="3601" b="1">
              <a:solidFill>
                <a:srgbClr val="5BC2F4"/>
              </a:solidFill>
            </a:endParaRPr>
          </a:p>
          <a:p>
            <a:pPr marL="0" lvl="0" indent="0" algn="l" rtl="0">
              <a:spcBef>
                <a:spcPts val="0"/>
              </a:spcBef>
              <a:spcAft>
                <a:spcPts val="0"/>
              </a:spcAft>
              <a:buClr>
                <a:schemeClr val="dk1"/>
              </a:buClr>
              <a:buSzPts val="1100"/>
              <a:buFont typeface="Arial"/>
              <a:buNone/>
            </a:pPr>
            <a:r>
              <a:rPr lang="en-US" sz="825" b="1">
                <a:solidFill>
                  <a:srgbClr val="222222"/>
                </a:solidFill>
                <a:highlight>
                  <a:srgbClr val="FFFFFF"/>
                </a:highlight>
              </a:rPr>
              <a:t/>
            </a:r>
            <a:br>
              <a:rPr lang="en-US" sz="825" b="1">
                <a:solidFill>
                  <a:srgbClr val="222222"/>
                </a:solidFill>
                <a:highlight>
                  <a:srgbClr val="FFFFFF"/>
                </a:highlight>
              </a:rPr>
            </a:br>
            <a:r>
              <a:rPr lang="en-US" sz="825" b="1">
                <a:solidFill>
                  <a:srgbClr val="222222"/>
                </a:solidFill>
                <a:highlight>
                  <a:srgbClr val="FFFFFF"/>
                </a:highlight>
              </a:rPr>
              <a:t/>
            </a:r>
            <a:br>
              <a:rPr lang="en-US" sz="825" b="1">
                <a:solidFill>
                  <a:srgbClr val="222222"/>
                </a:solidFill>
                <a:highlight>
                  <a:srgbClr val="FFFFFF"/>
                </a:highlight>
              </a:rPr>
            </a:br>
            <a:r>
              <a:rPr lang="en-US" sz="2101">
                <a:solidFill>
                  <a:schemeClr val="lt1"/>
                </a:solidFill>
              </a:rPr>
              <a:t>In April 2022, the university </a:t>
            </a:r>
            <a:br>
              <a:rPr lang="en-US" sz="2101">
                <a:solidFill>
                  <a:schemeClr val="lt1"/>
                </a:solidFill>
              </a:rPr>
            </a:br>
            <a:r>
              <a:rPr lang="en-US" sz="2101">
                <a:solidFill>
                  <a:schemeClr val="lt1"/>
                </a:solidFill>
              </a:rPr>
              <a:t>announced our new name of </a:t>
            </a:r>
            <a:br>
              <a:rPr lang="en-US" sz="2101">
                <a:solidFill>
                  <a:schemeClr val="lt1"/>
                </a:solidFill>
              </a:rPr>
            </a:br>
            <a:r>
              <a:rPr lang="en-US" sz="2101">
                <a:solidFill>
                  <a:schemeClr val="lt1"/>
                </a:solidFill>
              </a:rPr>
              <a:t>Toronto Metropolitan University, </a:t>
            </a:r>
            <a:br>
              <a:rPr lang="en-US" sz="2101">
                <a:solidFill>
                  <a:schemeClr val="lt1"/>
                </a:solidFill>
              </a:rPr>
            </a:br>
            <a:r>
              <a:rPr lang="en-US" sz="2101">
                <a:solidFill>
                  <a:schemeClr val="lt1"/>
                </a:solidFill>
              </a:rPr>
              <a:t>which will be implemented in </a:t>
            </a:r>
            <a:br>
              <a:rPr lang="en-US" sz="2101">
                <a:solidFill>
                  <a:schemeClr val="lt1"/>
                </a:solidFill>
              </a:rPr>
            </a:br>
            <a:r>
              <a:rPr lang="en-US" sz="2101">
                <a:solidFill>
                  <a:schemeClr val="lt1"/>
                </a:solidFill>
              </a:rPr>
              <a:t>a phased approach. Learn more </a:t>
            </a:r>
            <a:br>
              <a:rPr lang="en-US" sz="2101">
                <a:solidFill>
                  <a:schemeClr val="lt1"/>
                </a:solidFill>
              </a:rPr>
            </a:br>
            <a:r>
              <a:rPr lang="en-US" sz="2101">
                <a:solidFill>
                  <a:schemeClr val="lt1"/>
                </a:solidFill>
              </a:rPr>
              <a:t>about our next chapter at </a:t>
            </a:r>
            <a:r>
              <a:rPr lang="en-US" sz="2101" b="1">
                <a:solidFill>
                  <a:srgbClr val="5BC2F4"/>
                </a:solidFill>
              </a:rPr>
              <a:t>torontomu.ca/next-chapter</a:t>
            </a:r>
            <a:endParaRPr sz="2101" b="1" u="sng">
              <a:solidFill>
                <a:srgbClr val="5BC2F4"/>
              </a:solidFill>
            </a:endParaRPr>
          </a:p>
          <a:p>
            <a:pPr marL="0" lvl="0" indent="0" algn="l" rtl="0">
              <a:spcBef>
                <a:spcPts val="0"/>
              </a:spcBef>
              <a:spcAft>
                <a:spcPts val="0"/>
              </a:spcAft>
              <a:buNone/>
            </a:pPr>
            <a:endParaRPr sz="2401" b="1">
              <a:solidFill>
                <a:schemeClr val="lt1"/>
              </a:solidFill>
            </a:endParaRPr>
          </a:p>
        </p:txBody>
      </p:sp>
    </p:spTree>
    <p:extLst>
      <p:ext uri="{BB962C8B-B14F-4D97-AF65-F5344CB8AC3E}">
        <p14:creationId xmlns:p14="http://schemas.microsoft.com/office/powerpoint/2010/main" val="315992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March 31,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 id="2147483681" r:id="rId24"/>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1.xml"/><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1.xml"/><Relationship Id="rId5" Type="http://schemas.openxmlformats.org/officeDocument/2006/relationships/image" Target="../media/image40.jpeg"/><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1.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1.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5;p23">
            <a:extLst>
              <a:ext uri="{FF2B5EF4-FFF2-40B4-BE49-F238E27FC236}">
                <a16:creationId xmlns:a16="http://schemas.microsoft.com/office/drawing/2014/main" id="{992D247E-2F49-642F-2F69-DE8EC8508E2A}"/>
              </a:ext>
            </a:extLst>
          </p:cNvPr>
          <p:cNvSpPr txBox="1">
            <a:spLocks noGrp="1"/>
          </p:cNvSpPr>
          <p:nvPr/>
        </p:nvSpPr>
        <p:spPr>
          <a:xfrm>
            <a:off x="-50262" y="120337"/>
            <a:ext cx="3943157" cy="2958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latin typeface="Times New Roman"/>
                <a:cs typeface="Times New Roman"/>
              </a:rPr>
              <a:t>Predictive Analysis on Credit Card Defaults Based on Demographic Factors and Payment Behavior </a:t>
            </a:r>
            <a:endParaRPr lang="en-US" dirty="0">
              <a:latin typeface="Times New Roman"/>
              <a:cs typeface="Times New Roman"/>
            </a:endParaRPr>
          </a:p>
          <a:p>
            <a:pPr marL="0" lvl="0" indent="0" algn="ctr">
              <a:spcBef>
                <a:spcPts val="0"/>
              </a:spcBef>
              <a:spcAft>
                <a:spcPts val="0"/>
              </a:spcAft>
              <a:buNone/>
            </a:pPr>
            <a:endParaRPr sz="3600" dirty="0">
              <a:latin typeface="Times New Roman"/>
              <a:cs typeface="Times New Roman"/>
            </a:endParaRPr>
          </a:p>
        </p:txBody>
      </p:sp>
      <p:sp>
        <p:nvSpPr>
          <p:cNvPr id="6" name="Google Shape;106;p23">
            <a:extLst>
              <a:ext uri="{FF2B5EF4-FFF2-40B4-BE49-F238E27FC236}">
                <a16:creationId xmlns:a16="http://schemas.microsoft.com/office/drawing/2014/main" id="{6F697DCF-7350-243B-60D7-05A503B99EF3}"/>
              </a:ext>
            </a:extLst>
          </p:cNvPr>
          <p:cNvSpPr txBox="1">
            <a:spLocks noGrp="1"/>
          </p:cNvSpPr>
          <p:nvPr/>
        </p:nvSpPr>
        <p:spPr>
          <a:xfrm>
            <a:off x="-1065" y="4003948"/>
            <a:ext cx="4020257" cy="107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87350" algn="l" rtl="0">
              <a:lnSpc>
                <a:spcPct val="9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L="914400" marR="0" lvl="1" indent="-361950" algn="ctr" rtl="0">
              <a:lnSpc>
                <a:spcPct val="100000"/>
              </a:lnSpc>
              <a:spcBef>
                <a:spcPts val="672"/>
              </a:spcBef>
              <a:spcAft>
                <a:spcPts val="0"/>
              </a:spcAft>
              <a:buClr>
                <a:schemeClr val="dk1"/>
              </a:buClr>
              <a:buSzPts val="2100"/>
              <a:buFont typeface="Arial"/>
              <a:buNone/>
              <a:defRPr sz="2100" b="0" i="0" u="none" strike="noStrike" cap="none">
                <a:solidFill>
                  <a:srgbClr val="888888"/>
                </a:solidFill>
                <a:latin typeface="Times New Roman"/>
                <a:ea typeface="Times New Roman"/>
                <a:cs typeface="Times New Roman"/>
                <a:sym typeface="Times New Roman"/>
              </a:defRPr>
            </a:lvl2pPr>
            <a:lvl3pPr marL="1371600" marR="0" lvl="2" indent="-336550" algn="ctr" rtl="0">
              <a:lnSpc>
                <a:spcPct val="100000"/>
              </a:lnSpc>
              <a:spcBef>
                <a:spcPts val="576"/>
              </a:spcBef>
              <a:spcAft>
                <a:spcPts val="0"/>
              </a:spcAft>
              <a:buClr>
                <a:schemeClr val="dk1"/>
              </a:buClr>
              <a:buSzPts val="1700"/>
              <a:buFont typeface="Arial"/>
              <a:buNone/>
              <a:defRPr sz="1700" b="0" i="0" u="none" strike="noStrike" cap="none">
                <a:solidFill>
                  <a:srgbClr val="888888"/>
                </a:solidFill>
                <a:latin typeface="Times New Roman"/>
                <a:ea typeface="Times New Roman"/>
                <a:cs typeface="Times New Roman"/>
                <a:sym typeface="Times New Roman"/>
              </a:defRPr>
            </a:lvl3pPr>
            <a:lvl4pPr marL="1828800" marR="0" lvl="3" indent="-323850" algn="ctr" rtl="0">
              <a:lnSpc>
                <a:spcPct val="100000"/>
              </a:lnSpc>
              <a:spcBef>
                <a:spcPts val="480"/>
              </a:spcBef>
              <a:spcAft>
                <a:spcPts val="0"/>
              </a:spcAft>
              <a:buClr>
                <a:schemeClr val="dk1"/>
              </a:buClr>
              <a:buSzPts val="1500"/>
              <a:buFont typeface="Arial"/>
              <a:buNone/>
              <a:defRPr sz="1500" b="0" i="0" u="none" strike="noStrike" cap="none">
                <a:solidFill>
                  <a:srgbClr val="888888"/>
                </a:solidFill>
                <a:latin typeface="Times New Roman"/>
                <a:ea typeface="Times New Roman"/>
                <a:cs typeface="Times New Roman"/>
                <a:sym typeface="Times New Roman"/>
              </a:defRPr>
            </a:lvl4pPr>
            <a:lvl5pPr marL="2286000" marR="0" lvl="4" indent="-323850" algn="ctr" rtl="0">
              <a:lnSpc>
                <a:spcPct val="140000"/>
              </a:lnSpc>
              <a:spcBef>
                <a:spcPts val="0"/>
              </a:spcBef>
              <a:spcAft>
                <a:spcPts val="0"/>
              </a:spcAft>
              <a:buClr>
                <a:srgbClr val="3CA9E0"/>
              </a:buClr>
              <a:buSzPts val="1500"/>
              <a:buFont typeface="Arial"/>
              <a:buNone/>
              <a:defRPr sz="1500" b="0" i="0" u="none" strike="noStrike" cap="none">
                <a:solidFill>
                  <a:srgbClr val="888888"/>
                </a:solidFill>
                <a:latin typeface="Times New Roman"/>
                <a:ea typeface="Times New Roman"/>
                <a:cs typeface="Times New Roman"/>
                <a:sym typeface="Times New Roman"/>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9pPr>
          </a:lstStyle>
          <a:p>
            <a:r>
              <a:rPr lang="en-US" sz="2000" b="1" dirty="0">
                <a:latin typeface="Times New Roman"/>
                <a:cs typeface="Times New Roman"/>
              </a:rPr>
              <a:t>CIND 820 XJH W2024</a:t>
            </a:r>
            <a:endParaRPr lang="en-US" sz="2000" dirty="0">
              <a:latin typeface="Times New Roman"/>
              <a:cs typeface="Times New Roman"/>
            </a:endParaRPr>
          </a:p>
          <a:p>
            <a:r>
              <a:rPr lang="en-US" sz="2000" dirty="0">
                <a:latin typeface="Times New Roman"/>
                <a:cs typeface="Times New Roman"/>
              </a:rPr>
              <a:t>Project by: Md Fahim Ferdous</a:t>
            </a:r>
          </a:p>
          <a:p>
            <a:r>
              <a:rPr lang="en-US" sz="2000" dirty="0">
                <a:latin typeface="Times New Roman"/>
                <a:cs typeface="Times New Roman"/>
              </a:rPr>
              <a:t>ID: 501232653 </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EBFC-89B3-4161-5F87-3F19CC30E85F}"/>
              </a:ext>
            </a:extLst>
          </p:cNvPr>
          <p:cNvSpPr>
            <a:spLocks noGrp="1"/>
          </p:cNvSpPr>
          <p:nvPr>
            <p:ph type="title"/>
          </p:nvPr>
        </p:nvSpPr>
        <p:spPr/>
        <p:txBody>
          <a:bodyPr/>
          <a:lstStyle/>
          <a:p>
            <a:pPr indent="-347345"/>
            <a:r>
              <a:rPr lang="en-US" dirty="0">
                <a:cs typeface="Arial"/>
              </a:rPr>
              <a:t>Exploratory Data Analysis</a:t>
            </a:r>
            <a:endParaRPr lang="en-US" dirty="0"/>
          </a:p>
        </p:txBody>
      </p:sp>
      <p:sp>
        <p:nvSpPr>
          <p:cNvPr id="4" name="Date Placeholder 3">
            <a:extLst>
              <a:ext uri="{FF2B5EF4-FFF2-40B4-BE49-F238E27FC236}">
                <a16:creationId xmlns:a16="http://schemas.microsoft.com/office/drawing/2014/main" id="{6796F6D3-455F-31BC-A10E-FC7ED014ABF1}"/>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F45A1425-C4C5-AA91-FD2C-59750160C290}"/>
              </a:ext>
            </a:extLst>
          </p:cNvPr>
          <p:cNvSpPr>
            <a:spLocks noGrp="1"/>
          </p:cNvSpPr>
          <p:nvPr>
            <p:ph type="sldNum" sz="quarter" idx="4"/>
          </p:nvPr>
        </p:nvSpPr>
        <p:spPr/>
        <p:txBody>
          <a:bodyPr/>
          <a:lstStyle/>
          <a:p>
            <a:fld id="{E1497D35-93D5-5047-9160-8F9C97C9D015}" type="slidenum">
              <a:rPr lang="en-US" smtClean="0"/>
              <a:pPr/>
              <a:t>10</a:t>
            </a:fld>
            <a:endParaRPr lang="en-US" dirty="0"/>
          </a:p>
        </p:txBody>
      </p:sp>
      <p:pic>
        <p:nvPicPr>
          <p:cNvPr id="6" name="Picture 5">
            <a:extLst>
              <a:ext uri="{FF2B5EF4-FFF2-40B4-BE49-F238E27FC236}">
                <a16:creationId xmlns:a16="http://schemas.microsoft.com/office/drawing/2014/main" id="{1AB579B0-F624-5CDE-0DB1-E1FA1732C980}"/>
              </a:ext>
            </a:extLst>
          </p:cNvPr>
          <p:cNvPicPr>
            <a:picLocks noChangeAspect="1"/>
          </p:cNvPicPr>
          <p:nvPr/>
        </p:nvPicPr>
        <p:blipFill>
          <a:blip r:embed="rId2"/>
          <a:stretch>
            <a:fillRect/>
          </a:stretch>
        </p:blipFill>
        <p:spPr>
          <a:xfrm>
            <a:off x="1214" y="3473520"/>
            <a:ext cx="3143098" cy="2438048"/>
          </a:xfrm>
          <a:prstGeom prst="rect">
            <a:avLst/>
          </a:prstGeom>
        </p:spPr>
      </p:pic>
      <p:pic>
        <p:nvPicPr>
          <p:cNvPr id="8" name="Picture 7">
            <a:extLst>
              <a:ext uri="{FF2B5EF4-FFF2-40B4-BE49-F238E27FC236}">
                <a16:creationId xmlns:a16="http://schemas.microsoft.com/office/drawing/2014/main" id="{3582AC38-080F-682D-1386-992C68C56B73}"/>
              </a:ext>
            </a:extLst>
          </p:cNvPr>
          <p:cNvPicPr>
            <a:picLocks noChangeAspect="1"/>
          </p:cNvPicPr>
          <p:nvPr/>
        </p:nvPicPr>
        <p:blipFill>
          <a:blip r:embed="rId3"/>
          <a:stretch>
            <a:fillRect/>
          </a:stretch>
        </p:blipFill>
        <p:spPr>
          <a:xfrm>
            <a:off x="5656043" y="924801"/>
            <a:ext cx="3142078" cy="2442061"/>
          </a:xfrm>
          <a:prstGeom prst="rect">
            <a:avLst/>
          </a:prstGeom>
        </p:spPr>
      </p:pic>
      <p:graphicFrame>
        <p:nvGraphicFramePr>
          <p:cNvPr id="3" name="Table 2">
            <a:extLst>
              <a:ext uri="{FF2B5EF4-FFF2-40B4-BE49-F238E27FC236}">
                <a16:creationId xmlns:a16="http://schemas.microsoft.com/office/drawing/2014/main" id="{8B0F3269-D188-4520-6045-3BA4761817FC}"/>
              </a:ext>
            </a:extLst>
          </p:cNvPr>
          <p:cNvGraphicFramePr>
            <a:graphicFrameLocks noGrp="1"/>
          </p:cNvGraphicFramePr>
          <p:nvPr>
            <p:extLst>
              <p:ext uri="{D42A27DB-BD31-4B8C-83A1-F6EECF244321}">
                <p14:modId xmlns:p14="http://schemas.microsoft.com/office/powerpoint/2010/main" val="2764254971"/>
              </p:ext>
            </p:extLst>
          </p:nvPr>
        </p:nvGraphicFramePr>
        <p:xfrm>
          <a:off x="3194093" y="1060208"/>
          <a:ext cx="2213048" cy="2036430"/>
        </p:xfrm>
        <a:graphic>
          <a:graphicData uri="http://schemas.openxmlformats.org/drawingml/2006/table">
            <a:tbl>
              <a:tblPr firstRow="1" bandRow="1">
                <a:tableStyleId>{5C22544A-7EE6-4342-B048-85BDC9FD1C3A}</a:tableStyleId>
              </a:tblPr>
              <a:tblGrid>
                <a:gridCol w="511686">
                  <a:extLst>
                    <a:ext uri="{9D8B030D-6E8A-4147-A177-3AD203B41FA5}">
                      <a16:colId xmlns:a16="http://schemas.microsoft.com/office/drawing/2014/main" val="730058696"/>
                    </a:ext>
                  </a:extLst>
                </a:gridCol>
                <a:gridCol w="895453">
                  <a:extLst>
                    <a:ext uri="{9D8B030D-6E8A-4147-A177-3AD203B41FA5}">
                      <a16:colId xmlns:a16="http://schemas.microsoft.com/office/drawing/2014/main" val="535058664"/>
                    </a:ext>
                  </a:extLst>
                </a:gridCol>
                <a:gridCol w="805909">
                  <a:extLst>
                    <a:ext uri="{9D8B030D-6E8A-4147-A177-3AD203B41FA5}">
                      <a16:colId xmlns:a16="http://schemas.microsoft.com/office/drawing/2014/main" val="1557097188"/>
                    </a:ext>
                  </a:extLst>
                </a:gridCol>
              </a:tblGrid>
              <a:tr h="407286">
                <a:tc gridSpan="3">
                  <a:txBody>
                    <a:bodyPr/>
                    <a:lstStyle/>
                    <a:p>
                      <a:pPr lvl="0">
                        <a:buNone/>
                      </a:pPr>
                      <a:r>
                        <a:rPr lang="en-US" sz="1600" b="0" dirty="0"/>
                        <a:t>Default by MARRIAGE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3497855"/>
                  </a:ext>
                </a:extLst>
              </a:tr>
              <a:tr h="407286">
                <a:tc>
                  <a:txBody>
                    <a:bodyPr/>
                    <a:lstStyle/>
                    <a:p>
                      <a:endParaRPr lang="en-US" sz="1600" dirty="0"/>
                    </a:p>
                  </a:txBody>
                  <a:tcPr/>
                </a:tc>
                <a:tc>
                  <a:txBody>
                    <a:bodyPr/>
                    <a:lstStyle/>
                    <a:p>
                      <a:r>
                        <a:rPr lang="en-US" sz="1600" dirty="0"/>
                        <a:t>0=N</a:t>
                      </a:r>
                    </a:p>
                  </a:txBody>
                  <a:tcPr>
                    <a:solidFill>
                      <a:schemeClr val="tx2">
                        <a:lumMod val="60000"/>
                        <a:lumOff val="40000"/>
                      </a:schemeClr>
                    </a:solidFill>
                  </a:tcPr>
                </a:tc>
                <a:tc>
                  <a:txBody>
                    <a:bodyPr/>
                    <a:lstStyle/>
                    <a:p>
                      <a:r>
                        <a:rPr lang="en-US" sz="1600" dirty="0"/>
                        <a:t>1=Y</a:t>
                      </a:r>
                    </a:p>
                  </a:txBody>
                  <a:tcPr>
                    <a:solidFill>
                      <a:schemeClr val="tx2">
                        <a:lumMod val="60000"/>
                        <a:lumOff val="40000"/>
                      </a:schemeClr>
                    </a:solidFill>
                  </a:tcPr>
                </a:tc>
                <a:extLst>
                  <a:ext uri="{0D108BD9-81ED-4DB2-BD59-A6C34878D82A}">
                    <a16:rowId xmlns:a16="http://schemas.microsoft.com/office/drawing/2014/main" val="767520446"/>
                  </a:ext>
                </a:extLst>
              </a:tr>
              <a:tr h="407286">
                <a:tc>
                  <a:txBody>
                    <a:bodyPr/>
                    <a:lstStyle/>
                    <a:p>
                      <a:r>
                        <a:rPr lang="en-US" sz="1600" dirty="0"/>
                        <a:t>1</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latin typeface="Times New Roman"/>
                        </a:rPr>
                        <a:t>10,449</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3,206</a:t>
                      </a:r>
                      <a:endParaRPr lang="en-US" sz="1600" dirty="0">
                        <a:solidFill>
                          <a:schemeClr val="tx1"/>
                        </a:solidFill>
                      </a:endParaRPr>
                    </a:p>
                  </a:txBody>
                  <a:tcPr/>
                </a:tc>
                <a:extLst>
                  <a:ext uri="{0D108BD9-81ED-4DB2-BD59-A6C34878D82A}">
                    <a16:rowId xmlns:a16="http://schemas.microsoft.com/office/drawing/2014/main" val="748953490"/>
                  </a:ext>
                </a:extLst>
              </a:tr>
              <a:tr h="407286">
                <a:tc>
                  <a:txBody>
                    <a:bodyPr/>
                    <a:lstStyle/>
                    <a:p>
                      <a:r>
                        <a:rPr lang="en-US" sz="1600" dirty="0"/>
                        <a:t>2</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latin typeface="Times New Roman"/>
                        </a:rPr>
                        <a:t>12,613</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3,341</a:t>
                      </a:r>
                      <a:endParaRPr lang="en-US" sz="1600" dirty="0">
                        <a:solidFill>
                          <a:schemeClr val="tx1"/>
                        </a:solidFill>
                      </a:endParaRPr>
                    </a:p>
                  </a:txBody>
                  <a:tcPr/>
                </a:tc>
                <a:extLst>
                  <a:ext uri="{0D108BD9-81ED-4DB2-BD59-A6C34878D82A}">
                    <a16:rowId xmlns:a16="http://schemas.microsoft.com/office/drawing/2014/main" val="1874798836"/>
                  </a:ext>
                </a:extLst>
              </a:tr>
              <a:tr h="407286">
                <a:tc>
                  <a:txBody>
                    <a:bodyPr/>
                    <a:lstStyle/>
                    <a:p>
                      <a:pPr lvl="0">
                        <a:buNone/>
                      </a:pPr>
                      <a:r>
                        <a:rPr lang="en-US" sz="1600" dirty="0"/>
                        <a:t>3</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latin typeface="Times New Roman"/>
                        </a:rPr>
                        <a:t>239</a:t>
                      </a:r>
                      <a:endParaRPr lang="en-US" sz="160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84</a:t>
                      </a:r>
                      <a:endParaRPr lang="en-US" sz="1600" dirty="0">
                        <a:solidFill>
                          <a:schemeClr val="tx1"/>
                        </a:solidFill>
                      </a:endParaRPr>
                    </a:p>
                  </a:txBody>
                  <a:tcPr/>
                </a:tc>
                <a:extLst>
                  <a:ext uri="{0D108BD9-81ED-4DB2-BD59-A6C34878D82A}">
                    <a16:rowId xmlns:a16="http://schemas.microsoft.com/office/drawing/2014/main" val="1286857316"/>
                  </a:ext>
                </a:extLst>
              </a:tr>
            </a:tbl>
          </a:graphicData>
        </a:graphic>
      </p:graphicFrame>
      <p:pic>
        <p:nvPicPr>
          <p:cNvPr id="9" name="Picture 8" descr="A graph of a marriage&#10;&#10;Description automatically generated">
            <a:extLst>
              <a:ext uri="{FF2B5EF4-FFF2-40B4-BE49-F238E27FC236}">
                <a16:creationId xmlns:a16="http://schemas.microsoft.com/office/drawing/2014/main" id="{B30D3B11-DA91-F7F4-0916-96F1CBF3999B}"/>
              </a:ext>
            </a:extLst>
          </p:cNvPr>
          <p:cNvPicPr>
            <a:picLocks noChangeAspect="1"/>
          </p:cNvPicPr>
          <p:nvPr/>
        </p:nvPicPr>
        <p:blipFill>
          <a:blip r:embed="rId4"/>
          <a:stretch>
            <a:fillRect/>
          </a:stretch>
        </p:blipFill>
        <p:spPr>
          <a:xfrm>
            <a:off x="-6734" y="884816"/>
            <a:ext cx="3200354" cy="2481428"/>
          </a:xfrm>
          <a:prstGeom prst="rect">
            <a:avLst/>
          </a:prstGeom>
        </p:spPr>
      </p:pic>
      <p:graphicFrame>
        <p:nvGraphicFramePr>
          <p:cNvPr id="10" name="Table 9">
            <a:extLst>
              <a:ext uri="{FF2B5EF4-FFF2-40B4-BE49-F238E27FC236}">
                <a16:creationId xmlns:a16="http://schemas.microsoft.com/office/drawing/2014/main" id="{54DE2E38-1CDB-2690-A5E5-B1E042DB6956}"/>
              </a:ext>
            </a:extLst>
          </p:cNvPr>
          <p:cNvGraphicFramePr>
            <a:graphicFrameLocks noGrp="1"/>
          </p:cNvGraphicFramePr>
          <p:nvPr>
            <p:extLst>
              <p:ext uri="{D42A27DB-BD31-4B8C-83A1-F6EECF244321}">
                <p14:modId xmlns:p14="http://schemas.microsoft.com/office/powerpoint/2010/main" val="2013076222"/>
              </p:ext>
            </p:extLst>
          </p:nvPr>
        </p:nvGraphicFramePr>
        <p:xfrm>
          <a:off x="3143418" y="3622104"/>
          <a:ext cx="2310343" cy="1629144"/>
        </p:xfrm>
        <a:graphic>
          <a:graphicData uri="http://schemas.openxmlformats.org/drawingml/2006/table">
            <a:tbl>
              <a:tblPr firstRow="1" bandRow="1">
                <a:tableStyleId>{5C22544A-7EE6-4342-B048-85BDC9FD1C3A}</a:tableStyleId>
              </a:tblPr>
              <a:tblGrid>
                <a:gridCol w="534182">
                  <a:extLst>
                    <a:ext uri="{9D8B030D-6E8A-4147-A177-3AD203B41FA5}">
                      <a16:colId xmlns:a16="http://schemas.microsoft.com/office/drawing/2014/main" val="730058696"/>
                    </a:ext>
                  </a:extLst>
                </a:gridCol>
                <a:gridCol w="934821">
                  <a:extLst>
                    <a:ext uri="{9D8B030D-6E8A-4147-A177-3AD203B41FA5}">
                      <a16:colId xmlns:a16="http://schemas.microsoft.com/office/drawing/2014/main" val="535058664"/>
                    </a:ext>
                  </a:extLst>
                </a:gridCol>
                <a:gridCol w="841340">
                  <a:extLst>
                    <a:ext uri="{9D8B030D-6E8A-4147-A177-3AD203B41FA5}">
                      <a16:colId xmlns:a16="http://schemas.microsoft.com/office/drawing/2014/main" val="1557097188"/>
                    </a:ext>
                  </a:extLst>
                </a:gridCol>
              </a:tblGrid>
              <a:tr h="407286">
                <a:tc gridSpan="3">
                  <a:txBody>
                    <a:bodyPr/>
                    <a:lstStyle/>
                    <a:p>
                      <a:pPr lvl="0">
                        <a:buNone/>
                      </a:pPr>
                      <a:r>
                        <a:rPr lang="en-US" sz="1600" b="0" dirty="0"/>
                        <a:t>Default by SEX</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3497855"/>
                  </a:ext>
                </a:extLst>
              </a:tr>
              <a:tr h="407286">
                <a:tc>
                  <a:txBody>
                    <a:bodyPr/>
                    <a:lstStyle/>
                    <a:p>
                      <a:endParaRPr lang="en-US" sz="1600" dirty="0"/>
                    </a:p>
                  </a:txBody>
                  <a:tcPr/>
                </a:tc>
                <a:tc>
                  <a:txBody>
                    <a:bodyPr/>
                    <a:lstStyle/>
                    <a:p>
                      <a:r>
                        <a:rPr lang="en-US" sz="1600" dirty="0"/>
                        <a:t>0=N</a:t>
                      </a:r>
                    </a:p>
                  </a:txBody>
                  <a:tcPr>
                    <a:solidFill>
                      <a:schemeClr val="tx2">
                        <a:lumMod val="60000"/>
                        <a:lumOff val="40000"/>
                      </a:schemeClr>
                    </a:solidFill>
                  </a:tcPr>
                </a:tc>
                <a:tc>
                  <a:txBody>
                    <a:bodyPr/>
                    <a:lstStyle/>
                    <a:p>
                      <a:r>
                        <a:rPr lang="en-US" sz="1600" dirty="0"/>
                        <a:t>1=Y</a:t>
                      </a:r>
                    </a:p>
                  </a:txBody>
                  <a:tcPr>
                    <a:solidFill>
                      <a:schemeClr val="tx2">
                        <a:lumMod val="60000"/>
                        <a:lumOff val="40000"/>
                      </a:schemeClr>
                    </a:solidFill>
                  </a:tcPr>
                </a:tc>
                <a:extLst>
                  <a:ext uri="{0D108BD9-81ED-4DB2-BD59-A6C34878D82A}">
                    <a16:rowId xmlns:a16="http://schemas.microsoft.com/office/drawing/2014/main" val="767520446"/>
                  </a:ext>
                </a:extLst>
              </a:tr>
              <a:tr h="407286">
                <a:tc>
                  <a:txBody>
                    <a:bodyPr/>
                    <a:lstStyle/>
                    <a:p>
                      <a:r>
                        <a:rPr lang="en-US" sz="1600" dirty="0"/>
                        <a:t>1</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rPr>
                        <a:t>8,995</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rPr>
                        <a:t>2,871</a:t>
                      </a:r>
                      <a:endParaRPr lang="en-US" sz="1600" dirty="0">
                        <a:solidFill>
                          <a:schemeClr val="tx1"/>
                        </a:solidFill>
                      </a:endParaRPr>
                    </a:p>
                  </a:txBody>
                  <a:tcPr/>
                </a:tc>
                <a:extLst>
                  <a:ext uri="{0D108BD9-81ED-4DB2-BD59-A6C34878D82A}">
                    <a16:rowId xmlns:a16="http://schemas.microsoft.com/office/drawing/2014/main" val="748953490"/>
                  </a:ext>
                </a:extLst>
              </a:tr>
              <a:tr h="407286">
                <a:tc>
                  <a:txBody>
                    <a:bodyPr/>
                    <a:lstStyle/>
                    <a:p>
                      <a:r>
                        <a:rPr lang="en-US" sz="1600" dirty="0"/>
                        <a:t>2</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rPr>
                        <a:t>14,306</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rPr>
                        <a:t>3,760</a:t>
                      </a:r>
                      <a:endParaRPr lang="en-US" sz="1600" dirty="0">
                        <a:solidFill>
                          <a:schemeClr val="tx1"/>
                        </a:solidFill>
                      </a:endParaRPr>
                    </a:p>
                  </a:txBody>
                  <a:tcPr/>
                </a:tc>
                <a:extLst>
                  <a:ext uri="{0D108BD9-81ED-4DB2-BD59-A6C34878D82A}">
                    <a16:rowId xmlns:a16="http://schemas.microsoft.com/office/drawing/2014/main" val="1874798836"/>
                  </a:ext>
                </a:extLst>
              </a:tr>
            </a:tbl>
          </a:graphicData>
        </a:graphic>
      </p:graphicFrame>
      <p:graphicFrame>
        <p:nvGraphicFramePr>
          <p:cNvPr id="12" name="Table 11">
            <a:extLst>
              <a:ext uri="{FF2B5EF4-FFF2-40B4-BE49-F238E27FC236}">
                <a16:creationId xmlns:a16="http://schemas.microsoft.com/office/drawing/2014/main" id="{13A51EC2-2C3B-0A9B-670B-DD62EF973110}"/>
              </a:ext>
            </a:extLst>
          </p:cNvPr>
          <p:cNvGraphicFramePr>
            <a:graphicFrameLocks noGrp="1"/>
          </p:cNvGraphicFramePr>
          <p:nvPr>
            <p:extLst>
              <p:ext uri="{D42A27DB-BD31-4B8C-83A1-F6EECF244321}">
                <p14:modId xmlns:p14="http://schemas.microsoft.com/office/powerpoint/2010/main" val="4053556869"/>
              </p:ext>
            </p:extLst>
          </p:nvPr>
        </p:nvGraphicFramePr>
        <p:xfrm>
          <a:off x="6375349" y="3430666"/>
          <a:ext cx="2346808" cy="2443715"/>
        </p:xfrm>
        <a:graphic>
          <a:graphicData uri="http://schemas.openxmlformats.org/drawingml/2006/table">
            <a:tbl>
              <a:tblPr firstRow="1" bandRow="1">
                <a:tableStyleId>{5C22544A-7EE6-4342-B048-85BDC9FD1C3A}</a:tableStyleId>
              </a:tblPr>
              <a:tblGrid>
                <a:gridCol w="542613">
                  <a:extLst>
                    <a:ext uri="{9D8B030D-6E8A-4147-A177-3AD203B41FA5}">
                      <a16:colId xmlns:a16="http://schemas.microsoft.com/office/drawing/2014/main" val="730058696"/>
                    </a:ext>
                  </a:extLst>
                </a:gridCol>
                <a:gridCol w="949576">
                  <a:extLst>
                    <a:ext uri="{9D8B030D-6E8A-4147-A177-3AD203B41FA5}">
                      <a16:colId xmlns:a16="http://schemas.microsoft.com/office/drawing/2014/main" val="535058664"/>
                    </a:ext>
                  </a:extLst>
                </a:gridCol>
                <a:gridCol w="854619">
                  <a:extLst>
                    <a:ext uri="{9D8B030D-6E8A-4147-A177-3AD203B41FA5}">
                      <a16:colId xmlns:a16="http://schemas.microsoft.com/office/drawing/2014/main" val="1557097188"/>
                    </a:ext>
                  </a:extLst>
                </a:gridCol>
              </a:tblGrid>
              <a:tr h="407286">
                <a:tc gridSpan="3">
                  <a:txBody>
                    <a:bodyPr/>
                    <a:lstStyle/>
                    <a:p>
                      <a:pPr lvl="0">
                        <a:buNone/>
                      </a:pPr>
                      <a:r>
                        <a:rPr lang="en-US" sz="1600" b="0" dirty="0"/>
                        <a:t>Default by EDUCATION</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3497855"/>
                  </a:ext>
                </a:extLst>
              </a:tr>
              <a:tr h="407286">
                <a:tc>
                  <a:txBody>
                    <a:bodyPr/>
                    <a:lstStyle/>
                    <a:p>
                      <a:endParaRPr lang="en-US" sz="1600" dirty="0"/>
                    </a:p>
                  </a:txBody>
                  <a:tcPr/>
                </a:tc>
                <a:tc>
                  <a:txBody>
                    <a:bodyPr/>
                    <a:lstStyle/>
                    <a:p>
                      <a:r>
                        <a:rPr lang="en-US" sz="1600" dirty="0"/>
                        <a:t>0=N</a:t>
                      </a:r>
                    </a:p>
                  </a:txBody>
                  <a:tcPr>
                    <a:solidFill>
                      <a:schemeClr val="tx2">
                        <a:lumMod val="60000"/>
                        <a:lumOff val="40000"/>
                      </a:schemeClr>
                    </a:solidFill>
                  </a:tcPr>
                </a:tc>
                <a:tc>
                  <a:txBody>
                    <a:bodyPr/>
                    <a:lstStyle/>
                    <a:p>
                      <a:r>
                        <a:rPr lang="en-US" sz="1600" dirty="0"/>
                        <a:t>1=Y</a:t>
                      </a:r>
                    </a:p>
                  </a:txBody>
                  <a:tcPr>
                    <a:solidFill>
                      <a:schemeClr val="tx2">
                        <a:lumMod val="60000"/>
                        <a:lumOff val="40000"/>
                      </a:schemeClr>
                    </a:solidFill>
                  </a:tcPr>
                </a:tc>
                <a:extLst>
                  <a:ext uri="{0D108BD9-81ED-4DB2-BD59-A6C34878D82A}">
                    <a16:rowId xmlns:a16="http://schemas.microsoft.com/office/drawing/2014/main" val="767520446"/>
                  </a:ext>
                </a:extLst>
              </a:tr>
              <a:tr h="407286">
                <a:tc>
                  <a:txBody>
                    <a:bodyPr/>
                    <a:lstStyle/>
                    <a:p>
                      <a:r>
                        <a:rPr lang="en-US" sz="1600" dirty="0"/>
                        <a:t>1</a:t>
                      </a:r>
                    </a:p>
                  </a:txBody>
                  <a:tcPr>
                    <a:solidFill>
                      <a:schemeClr val="tx2">
                        <a:lumMod val="60000"/>
                        <a:lumOff val="40000"/>
                      </a:schemeClr>
                    </a:solidFill>
                  </a:tcPr>
                </a:tc>
                <a:tc>
                  <a:txBody>
                    <a:bodyPr/>
                    <a:lstStyle/>
                    <a:p>
                      <a:pPr marL="0" lvl="0" algn="ctr" defTabSz="914400" rtl="0" eaLnBrk="1" latinLnBrk="0" hangingPunct="1">
                        <a:buNone/>
                      </a:pPr>
                      <a:r>
                        <a:rPr lang="en-US" sz="1600" b="0" kern="1200" noProof="0" dirty="0">
                          <a:solidFill>
                            <a:schemeClr val="tx1"/>
                          </a:solidFill>
                          <a:latin typeface="+mn-lt"/>
                          <a:ea typeface="+mn-ea"/>
                          <a:cs typeface="+mn-cs"/>
                        </a:rPr>
                        <a:t>8,545</a:t>
                      </a:r>
                      <a:endParaRPr lang="en-US" sz="1600" b="0" kern="1200" dirty="0">
                        <a:solidFill>
                          <a:schemeClr val="tx1"/>
                        </a:solidFill>
                        <a:latin typeface="+mn-lt"/>
                        <a:ea typeface="+mn-ea"/>
                        <a:cs typeface="+mn-cs"/>
                      </a:endParaRPr>
                    </a:p>
                  </a:txBody>
                  <a:tcPr/>
                </a:tc>
                <a:tc>
                  <a:txBody>
                    <a:bodyPr/>
                    <a:lstStyle/>
                    <a:p>
                      <a:pPr marL="0" lvl="0" algn="ctr" defTabSz="914400" rtl="0" eaLnBrk="1" latinLnBrk="0" hangingPunct="1">
                        <a:buNone/>
                      </a:pPr>
                      <a:r>
                        <a:rPr lang="en-US" sz="1600" b="0" kern="1200" noProof="0" dirty="0">
                          <a:solidFill>
                            <a:schemeClr val="tx1"/>
                          </a:solidFill>
                          <a:latin typeface="+mn-lt"/>
                          <a:ea typeface="+mn-ea"/>
                          <a:cs typeface="+mn-cs"/>
                        </a:rPr>
                        <a:t>2,036</a:t>
                      </a: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748953490"/>
                  </a:ext>
                </a:extLst>
              </a:tr>
              <a:tr h="407286">
                <a:tc>
                  <a:txBody>
                    <a:bodyPr/>
                    <a:lstStyle/>
                    <a:p>
                      <a:r>
                        <a:rPr lang="en-US" sz="1600" dirty="0"/>
                        <a:t>2</a:t>
                      </a:r>
                    </a:p>
                  </a:txBody>
                  <a:tcPr>
                    <a:solidFill>
                      <a:schemeClr val="tx2">
                        <a:lumMod val="60000"/>
                        <a:lumOff val="40000"/>
                      </a:schemeClr>
                    </a:solidFill>
                  </a:tcPr>
                </a:tc>
                <a:tc>
                  <a:txBody>
                    <a:bodyPr/>
                    <a:lstStyle/>
                    <a:p>
                      <a:pPr marL="0" lvl="0" algn="ctr" defTabSz="914400" rtl="0" eaLnBrk="1" latinLnBrk="0" hangingPunct="1">
                        <a:buNone/>
                      </a:pPr>
                      <a:r>
                        <a:rPr lang="en-US" sz="1600" b="0" kern="1200" noProof="0" dirty="0">
                          <a:solidFill>
                            <a:schemeClr val="tx1"/>
                          </a:solidFill>
                          <a:latin typeface="+mn-lt"/>
                          <a:ea typeface="+mn-ea"/>
                          <a:cs typeface="+mn-cs"/>
                        </a:rPr>
                        <a:t>10,695</a:t>
                      </a:r>
                      <a:endParaRPr lang="en-US" sz="1600" b="0" kern="1200" dirty="0">
                        <a:solidFill>
                          <a:schemeClr val="tx1"/>
                        </a:solidFill>
                        <a:latin typeface="+mn-lt"/>
                        <a:ea typeface="+mn-ea"/>
                        <a:cs typeface="+mn-cs"/>
                      </a:endParaRPr>
                    </a:p>
                  </a:txBody>
                  <a:tcPr/>
                </a:tc>
                <a:tc>
                  <a:txBody>
                    <a:bodyPr/>
                    <a:lstStyle/>
                    <a:p>
                      <a:pPr marL="0" lvl="0" algn="ctr" defTabSz="914400" rtl="0" eaLnBrk="1" latinLnBrk="0" hangingPunct="1">
                        <a:buNone/>
                      </a:pPr>
                      <a:r>
                        <a:rPr lang="en-US" sz="1600" b="0" kern="1200" noProof="0" dirty="0">
                          <a:solidFill>
                            <a:schemeClr val="tx1"/>
                          </a:solidFill>
                          <a:latin typeface="+mn-lt"/>
                          <a:ea typeface="+mn-ea"/>
                          <a:cs typeface="+mn-cs"/>
                        </a:rPr>
                        <a:t>3,329</a:t>
                      </a: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1874798836"/>
                  </a:ext>
                </a:extLst>
              </a:tr>
              <a:tr h="407286">
                <a:tc>
                  <a:txBody>
                    <a:bodyPr/>
                    <a:lstStyle/>
                    <a:p>
                      <a:pPr lvl="0">
                        <a:buNone/>
                      </a:pPr>
                      <a:r>
                        <a:rPr lang="en-US" sz="1600" dirty="0"/>
                        <a:t>3</a:t>
                      </a:r>
                    </a:p>
                  </a:txBody>
                  <a:tcPr>
                    <a:solidFill>
                      <a:schemeClr val="tx2">
                        <a:lumMod val="60000"/>
                        <a:lumOff val="40000"/>
                      </a:schemeClr>
                    </a:solidFill>
                  </a:tcPr>
                </a:tc>
                <a:tc>
                  <a:txBody>
                    <a:bodyPr/>
                    <a:lstStyle/>
                    <a:p>
                      <a:pPr marL="0" lvl="0" algn="ctr" defTabSz="914400" rtl="0" eaLnBrk="1" latinLnBrk="0" hangingPunct="1">
                        <a:buNone/>
                      </a:pPr>
                      <a:r>
                        <a:rPr lang="en-US" sz="1600" b="0" kern="1200" noProof="0" dirty="0">
                          <a:solidFill>
                            <a:schemeClr val="tx1"/>
                          </a:solidFill>
                          <a:latin typeface="+mn-lt"/>
                          <a:ea typeface="+mn-ea"/>
                          <a:cs typeface="+mn-cs"/>
                        </a:rPr>
                        <a:t>3,640</a:t>
                      </a:r>
                      <a:endParaRPr lang="en-US" sz="1600" b="0" kern="1200" dirty="0">
                        <a:solidFill>
                          <a:schemeClr val="tx1"/>
                        </a:solidFill>
                        <a:latin typeface="+mn-lt"/>
                        <a:ea typeface="+mn-ea"/>
                        <a:cs typeface="+mn-cs"/>
                      </a:endParaRPr>
                    </a:p>
                  </a:txBody>
                  <a:tcPr/>
                </a:tc>
                <a:tc>
                  <a:txBody>
                    <a:bodyPr/>
                    <a:lstStyle/>
                    <a:p>
                      <a:pPr marL="0" lvl="0" algn="ctr" defTabSz="914400" rtl="0" eaLnBrk="1" latinLnBrk="0" hangingPunct="1">
                        <a:buNone/>
                      </a:pPr>
                      <a:r>
                        <a:rPr lang="en-US" sz="1600" b="0" kern="1200" noProof="0" dirty="0">
                          <a:solidFill>
                            <a:schemeClr val="tx1"/>
                          </a:solidFill>
                          <a:latin typeface="+mn-lt"/>
                          <a:ea typeface="+mn-ea"/>
                          <a:cs typeface="+mn-cs"/>
                        </a:rPr>
                        <a:t>1,233</a:t>
                      </a: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1286857316"/>
                  </a:ext>
                </a:extLst>
              </a:tr>
              <a:tr h="407285">
                <a:tc>
                  <a:txBody>
                    <a:bodyPr/>
                    <a:lstStyle/>
                    <a:p>
                      <a:pPr lvl="0">
                        <a:buNone/>
                      </a:pPr>
                      <a:r>
                        <a:rPr lang="en-US" sz="1600" dirty="0"/>
                        <a:t>4</a:t>
                      </a:r>
                    </a:p>
                  </a:txBody>
                  <a:tcPr>
                    <a:solidFill>
                      <a:schemeClr val="tx2">
                        <a:lumMod val="60000"/>
                        <a:lumOff val="40000"/>
                      </a:schemeClr>
                    </a:solidFill>
                  </a:tcPr>
                </a:tc>
                <a:tc>
                  <a:txBody>
                    <a:bodyPr/>
                    <a:lstStyle/>
                    <a:p>
                      <a:pPr marL="0" lvl="0" algn="ctr" defTabSz="914400" rtl="0" eaLnBrk="1" latinLnBrk="0" hangingPunct="1">
                        <a:buNone/>
                      </a:pPr>
                      <a:r>
                        <a:rPr lang="en-US" sz="1600" b="0" kern="1200" noProof="0" dirty="0">
                          <a:solidFill>
                            <a:schemeClr val="tx1"/>
                          </a:solidFill>
                          <a:latin typeface="+mn-lt"/>
                          <a:ea typeface="+mn-ea"/>
                          <a:cs typeface="+mn-cs"/>
                        </a:rPr>
                        <a:t>421</a:t>
                      </a:r>
                      <a:endParaRPr lang="en-US" sz="1600" b="0" kern="1200">
                        <a:solidFill>
                          <a:schemeClr val="tx1"/>
                        </a:solidFill>
                        <a:latin typeface="+mn-lt"/>
                        <a:ea typeface="+mn-ea"/>
                        <a:cs typeface="+mn-cs"/>
                      </a:endParaRPr>
                    </a:p>
                  </a:txBody>
                  <a:tcPr/>
                </a:tc>
                <a:tc>
                  <a:txBody>
                    <a:bodyPr/>
                    <a:lstStyle/>
                    <a:p>
                      <a:pPr marL="0" lvl="0" algn="ctr" defTabSz="914400" rtl="0" eaLnBrk="1" latinLnBrk="0" hangingPunct="1">
                        <a:buNone/>
                      </a:pPr>
                      <a:r>
                        <a:rPr lang="en-US" sz="1600" b="0" kern="1200" noProof="0" dirty="0">
                          <a:solidFill>
                            <a:schemeClr val="tx1"/>
                          </a:solidFill>
                          <a:latin typeface="+mn-lt"/>
                          <a:ea typeface="+mn-ea"/>
                          <a:cs typeface="+mn-cs"/>
                        </a:rPr>
                        <a:t>33</a:t>
                      </a:r>
                      <a:endParaRPr lang="en-US" sz="1600" b="0" kern="1200">
                        <a:solidFill>
                          <a:schemeClr val="tx1"/>
                        </a:solidFill>
                        <a:latin typeface="+mn-lt"/>
                        <a:ea typeface="+mn-ea"/>
                        <a:cs typeface="+mn-cs"/>
                      </a:endParaRPr>
                    </a:p>
                  </a:txBody>
                  <a:tcPr/>
                </a:tc>
                <a:extLst>
                  <a:ext uri="{0D108BD9-81ED-4DB2-BD59-A6C34878D82A}">
                    <a16:rowId xmlns:a16="http://schemas.microsoft.com/office/drawing/2014/main" val="2057312217"/>
                  </a:ext>
                </a:extLst>
              </a:tr>
            </a:tbl>
          </a:graphicData>
        </a:graphic>
      </p:graphicFrame>
    </p:spTree>
    <p:extLst>
      <p:ext uri="{BB962C8B-B14F-4D97-AF65-F5344CB8AC3E}">
        <p14:creationId xmlns:p14="http://schemas.microsoft.com/office/powerpoint/2010/main" val="126515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DEF6-8B54-F15B-30C8-2E6B0EBE8D66}"/>
              </a:ext>
            </a:extLst>
          </p:cNvPr>
          <p:cNvSpPr>
            <a:spLocks noGrp="1"/>
          </p:cNvSpPr>
          <p:nvPr>
            <p:ph type="title"/>
          </p:nvPr>
        </p:nvSpPr>
        <p:spPr/>
        <p:txBody>
          <a:bodyPr/>
          <a:lstStyle/>
          <a:p>
            <a:pPr indent="-347345"/>
            <a:r>
              <a:rPr lang="en-US" dirty="0">
                <a:cs typeface="Arial"/>
              </a:rPr>
              <a:t>Pearson Correlation</a:t>
            </a:r>
          </a:p>
        </p:txBody>
      </p:sp>
      <p:sp>
        <p:nvSpPr>
          <p:cNvPr id="4" name="Date Placeholder 3">
            <a:extLst>
              <a:ext uri="{FF2B5EF4-FFF2-40B4-BE49-F238E27FC236}">
                <a16:creationId xmlns:a16="http://schemas.microsoft.com/office/drawing/2014/main" id="{007B38EC-DBAF-E9EA-E32F-3625A8D6F023}"/>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FB2595BE-06F6-6FFA-214C-C8D4EEDB37FA}"/>
              </a:ext>
            </a:extLst>
          </p:cNvPr>
          <p:cNvSpPr>
            <a:spLocks noGrp="1"/>
          </p:cNvSpPr>
          <p:nvPr>
            <p:ph type="sldNum" sz="quarter" idx="4"/>
          </p:nvPr>
        </p:nvSpPr>
        <p:spPr/>
        <p:txBody>
          <a:bodyPr/>
          <a:lstStyle/>
          <a:p>
            <a:fld id="{E1497D35-93D5-5047-9160-8F9C97C9D015}" type="slidenum">
              <a:rPr lang="en-US" smtClean="0"/>
              <a:pPr/>
              <a:t>11</a:t>
            </a:fld>
            <a:endParaRPr lang="en-US" dirty="0"/>
          </a:p>
        </p:txBody>
      </p:sp>
      <p:pic>
        <p:nvPicPr>
          <p:cNvPr id="6" name="Picture 5" descr="A diagram of a scatter plot&#10;&#10;Description automatically generated">
            <a:extLst>
              <a:ext uri="{FF2B5EF4-FFF2-40B4-BE49-F238E27FC236}">
                <a16:creationId xmlns:a16="http://schemas.microsoft.com/office/drawing/2014/main" id="{93F3DAE3-7654-78AE-A5D9-B0D168F63BAD}"/>
              </a:ext>
            </a:extLst>
          </p:cNvPr>
          <p:cNvPicPr>
            <a:picLocks noChangeAspect="1"/>
          </p:cNvPicPr>
          <p:nvPr/>
        </p:nvPicPr>
        <p:blipFill>
          <a:blip r:embed="rId2"/>
          <a:stretch>
            <a:fillRect/>
          </a:stretch>
        </p:blipFill>
        <p:spPr>
          <a:xfrm>
            <a:off x="82077" y="1042684"/>
            <a:ext cx="3000375" cy="2424012"/>
          </a:xfrm>
          <a:prstGeom prst="rect">
            <a:avLst/>
          </a:prstGeom>
        </p:spPr>
      </p:pic>
      <p:pic>
        <p:nvPicPr>
          <p:cNvPr id="7" name="Picture 6" descr="A graph with a red line&#10;&#10;Description automatically generated">
            <a:extLst>
              <a:ext uri="{FF2B5EF4-FFF2-40B4-BE49-F238E27FC236}">
                <a16:creationId xmlns:a16="http://schemas.microsoft.com/office/drawing/2014/main" id="{847B63DA-8FFD-26A9-D319-87E5F90FBC98}"/>
              </a:ext>
            </a:extLst>
          </p:cNvPr>
          <p:cNvPicPr>
            <a:picLocks noChangeAspect="1"/>
          </p:cNvPicPr>
          <p:nvPr/>
        </p:nvPicPr>
        <p:blipFill>
          <a:blip r:embed="rId3"/>
          <a:stretch>
            <a:fillRect/>
          </a:stretch>
        </p:blipFill>
        <p:spPr>
          <a:xfrm>
            <a:off x="3283085" y="1045723"/>
            <a:ext cx="2924783" cy="2413473"/>
          </a:xfrm>
          <a:prstGeom prst="rect">
            <a:avLst/>
          </a:prstGeom>
        </p:spPr>
      </p:pic>
      <p:pic>
        <p:nvPicPr>
          <p:cNvPr id="8" name="Picture 7" descr="A graph with a red line and a line&#10;&#10;Description automatically generated">
            <a:extLst>
              <a:ext uri="{FF2B5EF4-FFF2-40B4-BE49-F238E27FC236}">
                <a16:creationId xmlns:a16="http://schemas.microsoft.com/office/drawing/2014/main" id="{04EA021B-45F6-23A8-C4A6-8EB01FF7F26E}"/>
              </a:ext>
            </a:extLst>
          </p:cNvPr>
          <p:cNvPicPr>
            <a:picLocks noChangeAspect="1"/>
          </p:cNvPicPr>
          <p:nvPr/>
        </p:nvPicPr>
        <p:blipFill>
          <a:blip r:embed="rId4"/>
          <a:stretch>
            <a:fillRect/>
          </a:stretch>
        </p:blipFill>
        <p:spPr>
          <a:xfrm>
            <a:off x="6131770" y="1043595"/>
            <a:ext cx="3021048" cy="2417932"/>
          </a:xfrm>
          <a:prstGeom prst="rect">
            <a:avLst/>
          </a:prstGeom>
        </p:spPr>
      </p:pic>
      <p:pic>
        <p:nvPicPr>
          <p:cNvPr id="9" name="Picture 8" descr="A graph with a red line&#10;&#10;Description automatically generated">
            <a:extLst>
              <a:ext uri="{FF2B5EF4-FFF2-40B4-BE49-F238E27FC236}">
                <a16:creationId xmlns:a16="http://schemas.microsoft.com/office/drawing/2014/main" id="{7E4FC479-5829-EB78-56B1-B7C9AC8D0145}"/>
              </a:ext>
            </a:extLst>
          </p:cNvPr>
          <p:cNvPicPr>
            <a:picLocks noChangeAspect="1"/>
          </p:cNvPicPr>
          <p:nvPr/>
        </p:nvPicPr>
        <p:blipFill>
          <a:blip r:embed="rId5"/>
          <a:stretch>
            <a:fillRect/>
          </a:stretch>
        </p:blipFill>
        <p:spPr>
          <a:xfrm>
            <a:off x="3344" y="3463857"/>
            <a:ext cx="3087924" cy="2489876"/>
          </a:xfrm>
          <a:prstGeom prst="rect">
            <a:avLst/>
          </a:prstGeom>
        </p:spPr>
      </p:pic>
      <p:graphicFrame>
        <p:nvGraphicFramePr>
          <p:cNvPr id="3" name="Table 2">
            <a:extLst>
              <a:ext uri="{FF2B5EF4-FFF2-40B4-BE49-F238E27FC236}">
                <a16:creationId xmlns:a16="http://schemas.microsoft.com/office/drawing/2014/main" id="{B24B82F3-9ACD-2604-7256-B99679620690}"/>
              </a:ext>
            </a:extLst>
          </p:cNvPr>
          <p:cNvGraphicFramePr>
            <a:graphicFrameLocks noGrp="1"/>
          </p:cNvGraphicFramePr>
          <p:nvPr>
            <p:extLst>
              <p:ext uri="{D42A27DB-BD31-4B8C-83A1-F6EECF244321}">
                <p14:modId xmlns:p14="http://schemas.microsoft.com/office/powerpoint/2010/main" val="1190003173"/>
              </p:ext>
            </p:extLst>
          </p:nvPr>
        </p:nvGraphicFramePr>
        <p:xfrm>
          <a:off x="3604584" y="3555557"/>
          <a:ext cx="4764658" cy="2225039"/>
        </p:xfrm>
        <a:graphic>
          <a:graphicData uri="http://schemas.openxmlformats.org/drawingml/2006/table">
            <a:tbl>
              <a:tblPr firstRow="1" bandRow="1">
                <a:tableStyleId>{5C22544A-7EE6-4342-B048-85BDC9FD1C3A}</a:tableStyleId>
              </a:tblPr>
              <a:tblGrid>
                <a:gridCol w="1810280">
                  <a:extLst>
                    <a:ext uri="{9D8B030D-6E8A-4147-A177-3AD203B41FA5}">
                      <a16:colId xmlns:a16="http://schemas.microsoft.com/office/drawing/2014/main" val="827942799"/>
                    </a:ext>
                  </a:extLst>
                </a:gridCol>
                <a:gridCol w="1366159">
                  <a:extLst>
                    <a:ext uri="{9D8B030D-6E8A-4147-A177-3AD203B41FA5}">
                      <a16:colId xmlns:a16="http://schemas.microsoft.com/office/drawing/2014/main" val="3972344988"/>
                    </a:ext>
                  </a:extLst>
                </a:gridCol>
                <a:gridCol w="1588219">
                  <a:extLst>
                    <a:ext uri="{9D8B030D-6E8A-4147-A177-3AD203B41FA5}">
                      <a16:colId xmlns:a16="http://schemas.microsoft.com/office/drawing/2014/main" val="3311873152"/>
                    </a:ext>
                  </a:extLst>
                </a:gridCol>
              </a:tblGrid>
              <a:tr h="370840">
                <a:tc>
                  <a:txBody>
                    <a:bodyPr/>
                    <a:lstStyle/>
                    <a:p>
                      <a:endParaRPr lang="en-US" sz="1600" dirty="0"/>
                    </a:p>
                  </a:txBody>
                  <a:tcPr>
                    <a:solidFill>
                      <a:schemeClr val="accent1"/>
                    </a:solidFill>
                  </a:tcPr>
                </a:tc>
                <a:tc gridSpan="2">
                  <a:txBody>
                    <a:bodyPr/>
                    <a:lstStyle/>
                    <a:p>
                      <a:pPr algn="ctr"/>
                      <a:r>
                        <a:rPr lang="en-US" sz="1600" dirty="0"/>
                        <a:t>LIMIT_BAL</a:t>
                      </a:r>
                    </a:p>
                  </a:txBody>
                  <a:tcPr/>
                </a:tc>
                <a:tc hMerge="1">
                  <a:txBody>
                    <a:bodyPr/>
                    <a:lstStyle/>
                    <a:p>
                      <a:endParaRPr lang="en-US"/>
                    </a:p>
                  </a:txBody>
                  <a:tcPr/>
                </a:tc>
                <a:extLst>
                  <a:ext uri="{0D108BD9-81ED-4DB2-BD59-A6C34878D82A}">
                    <a16:rowId xmlns:a16="http://schemas.microsoft.com/office/drawing/2014/main" val="1291885544"/>
                  </a:ext>
                </a:extLst>
              </a:tr>
              <a:tr h="370839">
                <a:tc>
                  <a:txBody>
                    <a:bodyPr/>
                    <a:lstStyle/>
                    <a:p>
                      <a:pPr lvl="0">
                        <a:buNone/>
                      </a:pPr>
                      <a:endParaRPr lang="en-US" sz="1600" dirty="0"/>
                    </a:p>
                  </a:txBody>
                  <a:tcPr>
                    <a:solidFill>
                      <a:schemeClr val="accent1"/>
                    </a:solidFill>
                  </a:tcPr>
                </a:tc>
                <a:tc>
                  <a:txBody>
                    <a:bodyPr/>
                    <a:lstStyle/>
                    <a:p>
                      <a:pPr lvl="0" algn="ctr">
                        <a:buNone/>
                      </a:pPr>
                      <a:r>
                        <a:rPr lang="en-US" sz="1600" dirty="0">
                          <a:solidFill>
                            <a:schemeClr val="bg1"/>
                          </a:solidFill>
                        </a:rPr>
                        <a:t>Coefficient</a:t>
                      </a:r>
                    </a:p>
                  </a:txBody>
                  <a:tcPr>
                    <a:solidFill>
                      <a:schemeClr val="accent1"/>
                    </a:solidFill>
                  </a:tcPr>
                </a:tc>
                <a:tc>
                  <a:txBody>
                    <a:bodyPr/>
                    <a:lstStyle/>
                    <a:p>
                      <a:pPr lvl="0" algn="ctr">
                        <a:buNone/>
                      </a:pPr>
                      <a:r>
                        <a:rPr lang="en-US" sz="1600" dirty="0">
                          <a:solidFill>
                            <a:schemeClr val="bg1"/>
                          </a:solidFill>
                        </a:rPr>
                        <a:t>+/-</a:t>
                      </a:r>
                    </a:p>
                  </a:txBody>
                  <a:tcPr>
                    <a:solidFill>
                      <a:schemeClr val="accent1"/>
                    </a:solidFill>
                  </a:tcPr>
                </a:tc>
                <a:extLst>
                  <a:ext uri="{0D108BD9-81ED-4DB2-BD59-A6C34878D82A}">
                    <a16:rowId xmlns:a16="http://schemas.microsoft.com/office/drawing/2014/main" val="2425713661"/>
                  </a:ext>
                </a:extLst>
              </a:tr>
              <a:tr h="370840">
                <a:tc>
                  <a:txBody>
                    <a:bodyPr/>
                    <a:lstStyle/>
                    <a:p>
                      <a:r>
                        <a:rPr lang="en-US" sz="1600" dirty="0"/>
                        <a:t>AGE</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latin typeface="Times New Roman"/>
                        </a:rPr>
                        <a:t>0.14</a:t>
                      </a:r>
                    </a:p>
                  </a:txBody>
                  <a:tcPr/>
                </a:tc>
                <a:tc>
                  <a:txBody>
                    <a:bodyPr/>
                    <a:lstStyle/>
                    <a:p>
                      <a:pPr algn="ctr"/>
                      <a:r>
                        <a:rPr lang="en-US" sz="1600" dirty="0"/>
                        <a:t>+</a:t>
                      </a:r>
                      <a:r>
                        <a:rPr lang="en-US" sz="1600" dirty="0" err="1"/>
                        <a:t>ve</a:t>
                      </a:r>
                    </a:p>
                  </a:txBody>
                  <a:tcPr/>
                </a:tc>
                <a:extLst>
                  <a:ext uri="{0D108BD9-81ED-4DB2-BD59-A6C34878D82A}">
                    <a16:rowId xmlns:a16="http://schemas.microsoft.com/office/drawing/2014/main" val="2852308831"/>
                  </a:ext>
                </a:extLst>
              </a:tr>
              <a:tr h="370840">
                <a:tc>
                  <a:txBody>
                    <a:bodyPr/>
                    <a:lstStyle/>
                    <a:p>
                      <a:r>
                        <a:rPr lang="en-US" sz="1600" dirty="0"/>
                        <a:t>EDUCATION</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latin typeface="Times New Roman"/>
                        </a:rPr>
                        <a:t>-0.23</a:t>
                      </a:r>
                    </a:p>
                  </a:txBody>
                  <a:tcPr/>
                </a:tc>
                <a:tc>
                  <a:txBody>
                    <a:bodyPr/>
                    <a:lstStyle/>
                    <a:p>
                      <a:pPr algn="ctr"/>
                      <a:r>
                        <a:rPr lang="en-US" sz="1600" dirty="0"/>
                        <a:t>-</a:t>
                      </a:r>
                      <a:r>
                        <a:rPr lang="en-US" sz="1600" dirty="0" err="1"/>
                        <a:t>ve</a:t>
                      </a:r>
                    </a:p>
                  </a:txBody>
                  <a:tcPr/>
                </a:tc>
                <a:extLst>
                  <a:ext uri="{0D108BD9-81ED-4DB2-BD59-A6C34878D82A}">
                    <a16:rowId xmlns:a16="http://schemas.microsoft.com/office/drawing/2014/main" val="3641590529"/>
                  </a:ext>
                </a:extLst>
              </a:tr>
              <a:tr h="370840">
                <a:tc>
                  <a:txBody>
                    <a:bodyPr/>
                    <a:lstStyle/>
                    <a:p>
                      <a:r>
                        <a:rPr lang="en-US" sz="1600" dirty="0"/>
                        <a:t>MARRIAGE</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latin typeface="Times New Roman"/>
                        </a:rPr>
                        <a:t>-0.11</a:t>
                      </a:r>
                    </a:p>
                  </a:txBody>
                  <a:tcPr/>
                </a:tc>
                <a:tc>
                  <a:txBody>
                    <a:bodyPr/>
                    <a:lstStyle/>
                    <a:p>
                      <a:pPr algn="ctr"/>
                      <a:r>
                        <a:rPr lang="en-US" sz="1600" dirty="0"/>
                        <a:t>-</a:t>
                      </a:r>
                      <a:r>
                        <a:rPr lang="en-US" sz="1600" dirty="0" err="1"/>
                        <a:t>ve</a:t>
                      </a:r>
                    </a:p>
                  </a:txBody>
                  <a:tcPr/>
                </a:tc>
                <a:extLst>
                  <a:ext uri="{0D108BD9-81ED-4DB2-BD59-A6C34878D82A}">
                    <a16:rowId xmlns:a16="http://schemas.microsoft.com/office/drawing/2014/main" val="3507275053"/>
                  </a:ext>
                </a:extLst>
              </a:tr>
              <a:tr h="370840">
                <a:tc>
                  <a:txBody>
                    <a:bodyPr/>
                    <a:lstStyle/>
                    <a:p>
                      <a:r>
                        <a:rPr lang="en-US" sz="1600" dirty="0"/>
                        <a:t>SEX</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latin typeface="Times New Roman"/>
                        </a:rPr>
                        <a:t>0.024</a:t>
                      </a:r>
                    </a:p>
                  </a:txBody>
                  <a:tcPr/>
                </a:tc>
                <a:tc>
                  <a:txBody>
                    <a:bodyPr/>
                    <a:lstStyle/>
                    <a:p>
                      <a:pPr algn="ctr"/>
                      <a:r>
                        <a:rPr lang="en-US" sz="1600" dirty="0"/>
                        <a:t>+</a:t>
                      </a:r>
                      <a:r>
                        <a:rPr lang="en-US" sz="1600" dirty="0" err="1"/>
                        <a:t>ve</a:t>
                      </a:r>
                    </a:p>
                  </a:txBody>
                  <a:tcPr/>
                </a:tc>
                <a:extLst>
                  <a:ext uri="{0D108BD9-81ED-4DB2-BD59-A6C34878D82A}">
                    <a16:rowId xmlns:a16="http://schemas.microsoft.com/office/drawing/2014/main" val="3175872098"/>
                  </a:ext>
                </a:extLst>
              </a:tr>
            </a:tbl>
          </a:graphicData>
        </a:graphic>
      </p:graphicFrame>
    </p:spTree>
    <p:extLst>
      <p:ext uri="{BB962C8B-B14F-4D97-AF65-F5344CB8AC3E}">
        <p14:creationId xmlns:p14="http://schemas.microsoft.com/office/powerpoint/2010/main" val="464492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ED19-1DFD-F553-A99A-9DD67A82D4F5}"/>
              </a:ext>
            </a:extLst>
          </p:cNvPr>
          <p:cNvSpPr>
            <a:spLocks noGrp="1"/>
          </p:cNvSpPr>
          <p:nvPr>
            <p:ph type="title"/>
          </p:nvPr>
        </p:nvSpPr>
        <p:spPr/>
        <p:txBody>
          <a:bodyPr/>
          <a:lstStyle/>
          <a:p>
            <a:pPr indent="-347345"/>
            <a:r>
              <a:rPr lang="en-US" dirty="0">
                <a:cs typeface="Arial"/>
              </a:rPr>
              <a:t>Pearson Correlation</a:t>
            </a:r>
            <a:endParaRPr lang="en-US" dirty="0"/>
          </a:p>
        </p:txBody>
      </p:sp>
      <p:sp>
        <p:nvSpPr>
          <p:cNvPr id="4" name="Date Placeholder 3">
            <a:extLst>
              <a:ext uri="{FF2B5EF4-FFF2-40B4-BE49-F238E27FC236}">
                <a16:creationId xmlns:a16="http://schemas.microsoft.com/office/drawing/2014/main" id="{3BFB0D73-7942-AFBB-EC45-CFBCCE19B9E8}"/>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71E2D891-C2F6-2E4C-A989-E768C8A6D059}"/>
              </a:ext>
            </a:extLst>
          </p:cNvPr>
          <p:cNvSpPr>
            <a:spLocks noGrp="1"/>
          </p:cNvSpPr>
          <p:nvPr>
            <p:ph type="sldNum" sz="quarter" idx="4"/>
          </p:nvPr>
        </p:nvSpPr>
        <p:spPr/>
        <p:txBody>
          <a:bodyPr/>
          <a:lstStyle/>
          <a:p>
            <a:fld id="{E1497D35-93D5-5047-9160-8F9C97C9D015}" type="slidenum">
              <a:rPr lang="en-US" smtClean="0"/>
              <a:pPr/>
              <a:t>12</a:t>
            </a:fld>
            <a:endParaRPr lang="en-US" dirty="0"/>
          </a:p>
        </p:txBody>
      </p:sp>
      <p:pic>
        <p:nvPicPr>
          <p:cNvPr id="6" name="Picture 5" descr="A graph with a red line&#10;&#10;Description automatically generated">
            <a:extLst>
              <a:ext uri="{FF2B5EF4-FFF2-40B4-BE49-F238E27FC236}">
                <a16:creationId xmlns:a16="http://schemas.microsoft.com/office/drawing/2014/main" id="{E31E87CF-D3A8-4A92-D54E-06B8FBF2F15E}"/>
              </a:ext>
            </a:extLst>
          </p:cNvPr>
          <p:cNvPicPr>
            <a:picLocks noChangeAspect="1"/>
          </p:cNvPicPr>
          <p:nvPr/>
        </p:nvPicPr>
        <p:blipFill>
          <a:blip r:embed="rId2"/>
          <a:stretch>
            <a:fillRect/>
          </a:stretch>
        </p:blipFill>
        <p:spPr>
          <a:xfrm>
            <a:off x="148595" y="3651662"/>
            <a:ext cx="3037868" cy="2439819"/>
          </a:xfrm>
          <a:prstGeom prst="rect">
            <a:avLst/>
          </a:prstGeom>
        </p:spPr>
      </p:pic>
      <p:pic>
        <p:nvPicPr>
          <p:cNvPr id="7" name="Picture 6" descr="A graph with a red line&#10;&#10;Description automatically generated">
            <a:extLst>
              <a:ext uri="{FF2B5EF4-FFF2-40B4-BE49-F238E27FC236}">
                <a16:creationId xmlns:a16="http://schemas.microsoft.com/office/drawing/2014/main" id="{1492399E-72B3-B016-543D-A9715E3A493C}"/>
              </a:ext>
            </a:extLst>
          </p:cNvPr>
          <p:cNvPicPr>
            <a:picLocks noChangeAspect="1"/>
          </p:cNvPicPr>
          <p:nvPr/>
        </p:nvPicPr>
        <p:blipFill>
          <a:blip r:embed="rId3"/>
          <a:stretch>
            <a:fillRect/>
          </a:stretch>
        </p:blipFill>
        <p:spPr>
          <a:xfrm>
            <a:off x="3045674" y="997085"/>
            <a:ext cx="3201414" cy="2433739"/>
          </a:xfrm>
          <a:prstGeom prst="rect">
            <a:avLst/>
          </a:prstGeom>
        </p:spPr>
      </p:pic>
      <p:pic>
        <p:nvPicPr>
          <p:cNvPr id="8" name="Picture 7" descr="A red line and blue dots&#10;&#10;Description automatically generated">
            <a:extLst>
              <a:ext uri="{FF2B5EF4-FFF2-40B4-BE49-F238E27FC236}">
                <a16:creationId xmlns:a16="http://schemas.microsoft.com/office/drawing/2014/main" id="{5D05CB20-5E8D-9DDB-17CA-3ED2EFC12203}"/>
              </a:ext>
            </a:extLst>
          </p:cNvPr>
          <p:cNvPicPr>
            <a:picLocks noChangeAspect="1"/>
          </p:cNvPicPr>
          <p:nvPr/>
        </p:nvPicPr>
        <p:blipFill>
          <a:blip r:embed="rId4"/>
          <a:stretch>
            <a:fillRect/>
          </a:stretch>
        </p:blipFill>
        <p:spPr>
          <a:xfrm>
            <a:off x="70157" y="998507"/>
            <a:ext cx="3015778" cy="2422998"/>
          </a:xfrm>
          <a:prstGeom prst="rect">
            <a:avLst/>
          </a:prstGeom>
        </p:spPr>
      </p:pic>
      <p:pic>
        <p:nvPicPr>
          <p:cNvPr id="9" name="Picture 8" descr="A graph with a red line&#10;&#10;Description automatically generated">
            <a:extLst>
              <a:ext uri="{FF2B5EF4-FFF2-40B4-BE49-F238E27FC236}">
                <a16:creationId xmlns:a16="http://schemas.microsoft.com/office/drawing/2014/main" id="{21102486-81C5-1AA4-00EB-F777CCE3A3BB}"/>
              </a:ext>
            </a:extLst>
          </p:cNvPr>
          <p:cNvPicPr>
            <a:picLocks noChangeAspect="1"/>
          </p:cNvPicPr>
          <p:nvPr/>
        </p:nvPicPr>
        <p:blipFill>
          <a:blip r:embed="rId5"/>
          <a:stretch>
            <a:fillRect/>
          </a:stretch>
        </p:blipFill>
        <p:spPr>
          <a:xfrm>
            <a:off x="6045107" y="997085"/>
            <a:ext cx="3122174" cy="2431713"/>
          </a:xfrm>
          <a:prstGeom prst="rect">
            <a:avLst/>
          </a:prstGeom>
        </p:spPr>
      </p:pic>
      <p:graphicFrame>
        <p:nvGraphicFramePr>
          <p:cNvPr id="10" name="Table 9">
            <a:extLst>
              <a:ext uri="{FF2B5EF4-FFF2-40B4-BE49-F238E27FC236}">
                <a16:creationId xmlns:a16="http://schemas.microsoft.com/office/drawing/2014/main" id="{87F26A97-01AD-F0DC-336C-17751A8795B0}"/>
              </a:ext>
            </a:extLst>
          </p:cNvPr>
          <p:cNvGraphicFramePr>
            <a:graphicFrameLocks noGrp="1"/>
          </p:cNvGraphicFramePr>
          <p:nvPr>
            <p:extLst>
              <p:ext uri="{D42A27DB-BD31-4B8C-83A1-F6EECF244321}">
                <p14:modId xmlns:p14="http://schemas.microsoft.com/office/powerpoint/2010/main" val="3945216136"/>
              </p:ext>
            </p:extLst>
          </p:nvPr>
        </p:nvGraphicFramePr>
        <p:xfrm>
          <a:off x="3604584" y="3555557"/>
          <a:ext cx="4764658" cy="2225039"/>
        </p:xfrm>
        <a:graphic>
          <a:graphicData uri="http://schemas.openxmlformats.org/drawingml/2006/table">
            <a:tbl>
              <a:tblPr firstRow="1" bandRow="1">
                <a:tableStyleId>{5C22544A-7EE6-4342-B048-85BDC9FD1C3A}</a:tableStyleId>
              </a:tblPr>
              <a:tblGrid>
                <a:gridCol w="1810280">
                  <a:extLst>
                    <a:ext uri="{9D8B030D-6E8A-4147-A177-3AD203B41FA5}">
                      <a16:colId xmlns:a16="http://schemas.microsoft.com/office/drawing/2014/main" val="827942799"/>
                    </a:ext>
                  </a:extLst>
                </a:gridCol>
                <a:gridCol w="1366159">
                  <a:extLst>
                    <a:ext uri="{9D8B030D-6E8A-4147-A177-3AD203B41FA5}">
                      <a16:colId xmlns:a16="http://schemas.microsoft.com/office/drawing/2014/main" val="3972344988"/>
                    </a:ext>
                  </a:extLst>
                </a:gridCol>
                <a:gridCol w="1588219">
                  <a:extLst>
                    <a:ext uri="{9D8B030D-6E8A-4147-A177-3AD203B41FA5}">
                      <a16:colId xmlns:a16="http://schemas.microsoft.com/office/drawing/2014/main" val="3311873152"/>
                    </a:ext>
                  </a:extLst>
                </a:gridCol>
              </a:tblGrid>
              <a:tr h="370840">
                <a:tc>
                  <a:txBody>
                    <a:bodyPr/>
                    <a:lstStyle/>
                    <a:p>
                      <a:endParaRPr lang="en-US" sz="1600" dirty="0"/>
                    </a:p>
                  </a:txBody>
                  <a:tcPr>
                    <a:solidFill>
                      <a:schemeClr val="accent1"/>
                    </a:solidFill>
                  </a:tcPr>
                </a:tc>
                <a:tc gridSpan="2">
                  <a:txBody>
                    <a:bodyPr/>
                    <a:lstStyle/>
                    <a:p>
                      <a:pPr algn="ctr"/>
                      <a:r>
                        <a:rPr lang="en-US" sz="1600" dirty="0"/>
                        <a:t>default payment next month</a:t>
                      </a:r>
                    </a:p>
                  </a:txBody>
                  <a:tcPr/>
                </a:tc>
                <a:tc hMerge="1">
                  <a:txBody>
                    <a:bodyPr/>
                    <a:lstStyle/>
                    <a:p>
                      <a:endParaRPr lang="en-US"/>
                    </a:p>
                  </a:txBody>
                  <a:tcPr/>
                </a:tc>
                <a:extLst>
                  <a:ext uri="{0D108BD9-81ED-4DB2-BD59-A6C34878D82A}">
                    <a16:rowId xmlns:a16="http://schemas.microsoft.com/office/drawing/2014/main" val="1291885544"/>
                  </a:ext>
                </a:extLst>
              </a:tr>
              <a:tr h="370839">
                <a:tc>
                  <a:txBody>
                    <a:bodyPr/>
                    <a:lstStyle/>
                    <a:p>
                      <a:pPr lvl="0">
                        <a:buNone/>
                      </a:pPr>
                      <a:endParaRPr lang="en-US" sz="1600" dirty="0"/>
                    </a:p>
                  </a:txBody>
                  <a:tcPr>
                    <a:solidFill>
                      <a:schemeClr val="accent1"/>
                    </a:solidFill>
                  </a:tcPr>
                </a:tc>
                <a:tc>
                  <a:txBody>
                    <a:bodyPr/>
                    <a:lstStyle/>
                    <a:p>
                      <a:pPr lvl="0" algn="ctr">
                        <a:buNone/>
                      </a:pPr>
                      <a:r>
                        <a:rPr lang="en-US" sz="1600" dirty="0">
                          <a:solidFill>
                            <a:schemeClr val="bg1"/>
                          </a:solidFill>
                        </a:rPr>
                        <a:t>Coefficient</a:t>
                      </a:r>
                    </a:p>
                  </a:txBody>
                  <a:tcPr>
                    <a:solidFill>
                      <a:schemeClr val="accent1"/>
                    </a:solidFill>
                  </a:tcPr>
                </a:tc>
                <a:tc>
                  <a:txBody>
                    <a:bodyPr/>
                    <a:lstStyle/>
                    <a:p>
                      <a:pPr lvl="0" algn="ctr">
                        <a:buNone/>
                      </a:pPr>
                      <a:r>
                        <a:rPr lang="en-US" sz="1600" dirty="0">
                          <a:solidFill>
                            <a:schemeClr val="bg1"/>
                          </a:solidFill>
                        </a:rPr>
                        <a:t>+/-</a:t>
                      </a:r>
                    </a:p>
                  </a:txBody>
                  <a:tcPr>
                    <a:solidFill>
                      <a:schemeClr val="accent1"/>
                    </a:solidFill>
                  </a:tcPr>
                </a:tc>
                <a:extLst>
                  <a:ext uri="{0D108BD9-81ED-4DB2-BD59-A6C34878D82A}">
                    <a16:rowId xmlns:a16="http://schemas.microsoft.com/office/drawing/2014/main" val="2425713661"/>
                  </a:ext>
                </a:extLst>
              </a:tr>
              <a:tr h="370840">
                <a:tc>
                  <a:txBody>
                    <a:bodyPr/>
                    <a:lstStyle/>
                    <a:p>
                      <a:r>
                        <a:rPr lang="en-US" sz="1600" dirty="0"/>
                        <a:t>AGE</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rPr>
                        <a:t>0.014</a:t>
                      </a:r>
                    </a:p>
                  </a:txBody>
                  <a:tcPr/>
                </a:tc>
                <a:tc>
                  <a:txBody>
                    <a:bodyPr/>
                    <a:lstStyle/>
                    <a:p>
                      <a:pPr algn="ctr"/>
                      <a:r>
                        <a:rPr lang="en-US" sz="1600" dirty="0">
                          <a:solidFill>
                            <a:schemeClr val="tx1"/>
                          </a:solidFill>
                        </a:rPr>
                        <a:t>+</a:t>
                      </a:r>
                      <a:r>
                        <a:rPr lang="en-US" sz="1600" err="1">
                          <a:solidFill>
                            <a:schemeClr val="tx1"/>
                          </a:solidFill>
                        </a:rPr>
                        <a:t>ve</a:t>
                      </a:r>
                      <a:endParaRPr lang="en-US" sz="1600" dirty="0" err="1">
                        <a:solidFill>
                          <a:schemeClr val="tx1"/>
                        </a:solidFill>
                      </a:endParaRPr>
                    </a:p>
                  </a:txBody>
                  <a:tcPr/>
                </a:tc>
                <a:extLst>
                  <a:ext uri="{0D108BD9-81ED-4DB2-BD59-A6C34878D82A}">
                    <a16:rowId xmlns:a16="http://schemas.microsoft.com/office/drawing/2014/main" val="2852308831"/>
                  </a:ext>
                </a:extLst>
              </a:tr>
              <a:tr h="370840">
                <a:tc>
                  <a:txBody>
                    <a:bodyPr/>
                    <a:lstStyle/>
                    <a:p>
                      <a:r>
                        <a:rPr lang="en-US" sz="1600" dirty="0"/>
                        <a:t>EDUCATION</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rPr>
                        <a:t>0.035</a:t>
                      </a:r>
                    </a:p>
                  </a:txBody>
                  <a:tcPr/>
                </a:tc>
                <a:tc>
                  <a:txBody>
                    <a:bodyPr/>
                    <a:lstStyle/>
                    <a:p>
                      <a:pPr algn="ctr"/>
                      <a:r>
                        <a:rPr lang="en-US" sz="1600" dirty="0">
                          <a:solidFill>
                            <a:schemeClr val="tx1"/>
                          </a:solidFill>
                        </a:rPr>
                        <a:t>+</a:t>
                      </a:r>
                      <a:r>
                        <a:rPr lang="en-US" sz="1600" dirty="0" err="1">
                          <a:solidFill>
                            <a:schemeClr val="tx1"/>
                          </a:solidFill>
                        </a:rPr>
                        <a:t>ve</a:t>
                      </a:r>
                    </a:p>
                  </a:txBody>
                  <a:tcPr/>
                </a:tc>
                <a:extLst>
                  <a:ext uri="{0D108BD9-81ED-4DB2-BD59-A6C34878D82A}">
                    <a16:rowId xmlns:a16="http://schemas.microsoft.com/office/drawing/2014/main" val="3641590529"/>
                  </a:ext>
                </a:extLst>
              </a:tr>
              <a:tr h="370840">
                <a:tc>
                  <a:txBody>
                    <a:bodyPr/>
                    <a:lstStyle/>
                    <a:p>
                      <a:r>
                        <a:rPr lang="en-US" sz="1600" dirty="0"/>
                        <a:t>MARRIAGE</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rPr>
                        <a:t>-0.026</a:t>
                      </a:r>
                    </a:p>
                  </a:txBody>
                  <a:tcPr/>
                </a:tc>
                <a:tc>
                  <a:txBody>
                    <a:bodyPr/>
                    <a:lstStyle/>
                    <a:p>
                      <a:pPr algn="ctr"/>
                      <a:r>
                        <a:rPr lang="en-US" sz="1600" dirty="0">
                          <a:solidFill>
                            <a:schemeClr val="tx1"/>
                          </a:solidFill>
                        </a:rPr>
                        <a:t>-</a:t>
                      </a:r>
                      <a:r>
                        <a:rPr lang="en-US" sz="1600" err="1">
                          <a:solidFill>
                            <a:schemeClr val="tx1"/>
                          </a:solidFill>
                        </a:rPr>
                        <a:t>ve</a:t>
                      </a:r>
                      <a:endParaRPr lang="en-US" sz="1600" dirty="0" err="1">
                        <a:solidFill>
                          <a:schemeClr val="tx1"/>
                        </a:solidFill>
                      </a:endParaRPr>
                    </a:p>
                  </a:txBody>
                  <a:tcPr/>
                </a:tc>
                <a:extLst>
                  <a:ext uri="{0D108BD9-81ED-4DB2-BD59-A6C34878D82A}">
                    <a16:rowId xmlns:a16="http://schemas.microsoft.com/office/drawing/2014/main" val="3507275053"/>
                  </a:ext>
                </a:extLst>
              </a:tr>
              <a:tr h="370840">
                <a:tc>
                  <a:txBody>
                    <a:bodyPr/>
                    <a:lstStyle/>
                    <a:p>
                      <a:r>
                        <a:rPr lang="en-US" sz="1600" dirty="0"/>
                        <a:t>SEX</a:t>
                      </a:r>
                    </a:p>
                  </a:txBody>
                  <a:tcPr>
                    <a:solidFill>
                      <a:schemeClr val="tx2">
                        <a:lumMod val="60000"/>
                        <a:lumOff val="40000"/>
                      </a:schemeClr>
                    </a:solidFill>
                  </a:tcPr>
                </a:tc>
                <a:tc>
                  <a:txBody>
                    <a:bodyPr/>
                    <a:lstStyle/>
                    <a:p>
                      <a:pPr lvl="0" algn="ctr">
                        <a:buNone/>
                      </a:pPr>
                      <a:r>
                        <a:rPr lang="en-US" sz="1600" b="0" i="0" u="none" strike="noStrike" noProof="0" dirty="0">
                          <a:solidFill>
                            <a:schemeClr val="tx1"/>
                          </a:solidFill>
                        </a:rPr>
                        <a:t>-0.039</a:t>
                      </a:r>
                    </a:p>
                  </a:txBody>
                  <a:tcPr/>
                </a:tc>
                <a:tc>
                  <a:txBody>
                    <a:bodyPr/>
                    <a:lstStyle/>
                    <a:p>
                      <a:pPr algn="ctr"/>
                      <a:r>
                        <a:rPr lang="en-US" sz="1600" dirty="0">
                          <a:solidFill>
                            <a:schemeClr val="tx1"/>
                          </a:solidFill>
                        </a:rPr>
                        <a:t>-</a:t>
                      </a:r>
                      <a:r>
                        <a:rPr lang="en-US" sz="1600" dirty="0" err="1">
                          <a:solidFill>
                            <a:schemeClr val="tx1"/>
                          </a:solidFill>
                        </a:rPr>
                        <a:t>ve</a:t>
                      </a:r>
                    </a:p>
                  </a:txBody>
                  <a:tcPr/>
                </a:tc>
                <a:extLst>
                  <a:ext uri="{0D108BD9-81ED-4DB2-BD59-A6C34878D82A}">
                    <a16:rowId xmlns:a16="http://schemas.microsoft.com/office/drawing/2014/main" val="3175872098"/>
                  </a:ext>
                </a:extLst>
              </a:tr>
            </a:tbl>
          </a:graphicData>
        </a:graphic>
      </p:graphicFrame>
    </p:spTree>
    <p:extLst>
      <p:ext uri="{BB962C8B-B14F-4D97-AF65-F5344CB8AC3E}">
        <p14:creationId xmlns:p14="http://schemas.microsoft.com/office/powerpoint/2010/main" val="2454274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125957-C9A0-F4C4-AD99-B407DEAF9471}"/>
              </a:ext>
            </a:extLst>
          </p:cNvPr>
          <p:cNvPicPr>
            <a:picLocks noChangeAspect="1"/>
          </p:cNvPicPr>
          <p:nvPr/>
        </p:nvPicPr>
        <p:blipFill>
          <a:blip r:embed="rId2"/>
          <a:stretch>
            <a:fillRect/>
          </a:stretch>
        </p:blipFill>
        <p:spPr>
          <a:xfrm>
            <a:off x="3778586" y="674249"/>
            <a:ext cx="5034064" cy="4415142"/>
          </a:xfrm>
          <a:prstGeom prst="rect">
            <a:avLst/>
          </a:prstGeom>
        </p:spPr>
      </p:pic>
      <p:sp>
        <p:nvSpPr>
          <p:cNvPr id="2" name="Title 1">
            <a:extLst>
              <a:ext uri="{FF2B5EF4-FFF2-40B4-BE49-F238E27FC236}">
                <a16:creationId xmlns:a16="http://schemas.microsoft.com/office/drawing/2014/main" id="{DCA194D1-BF1B-1E7F-54CE-D0AE1304FF06}"/>
              </a:ext>
            </a:extLst>
          </p:cNvPr>
          <p:cNvSpPr>
            <a:spLocks noGrp="1"/>
          </p:cNvSpPr>
          <p:nvPr>
            <p:ph type="title"/>
          </p:nvPr>
        </p:nvSpPr>
        <p:spPr/>
        <p:txBody>
          <a:bodyPr/>
          <a:lstStyle/>
          <a:p>
            <a:pPr indent="-347345"/>
            <a:r>
              <a:rPr lang="en-US" dirty="0">
                <a:cs typeface="Arial"/>
              </a:rPr>
              <a:t>Correlation Heatmap</a:t>
            </a:r>
          </a:p>
        </p:txBody>
      </p:sp>
      <p:pic>
        <p:nvPicPr>
          <p:cNvPr id="6" name="Content Placeholder 5" descr="A diagram of a heatmap&#10;&#10;Description automatically generated">
            <a:extLst>
              <a:ext uri="{FF2B5EF4-FFF2-40B4-BE49-F238E27FC236}">
                <a16:creationId xmlns:a16="http://schemas.microsoft.com/office/drawing/2014/main" id="{08176D12-5C70-9DA0-6EC1-48D87CA53A38}"/>
              </a:ext>
            </a:extLst>
          </p:cNvPr>
          <p:cNvPicPr>
            <a:picLocks noGrp="1" noChangeAspect="1"/>
          </p:cNvPicPr>
          <p:nvPr>
            <p:ph idx="1"/>
          </p:nvPr>
        </p:nvPicPr>
        <p:blipFill>
          <a:blip r:embed="rId3"/>
          <a:stretch>
            <a:fillRect/>
          </a:stretch>
        </p:blipFill>
        <p:spPr>
          <a:xfrm>
            <a:off x="234647" y="871782"/>
            <a:ext cx="3605720" cy="2981528"/>
          </a:xfrm>
        </p:spPr>
      </p:pic>
      <p:sp>
        <p:nvSpPr>
          <p:cNvPr id="4" name="Date Placeholder 3">
            <a:extLst>
              <a:ext uri="{FF2B5EF4-FFF2-40B4-BE49-F238E27FC236}">
                <a16:creationId xmlns:a16="http://schemas.microsoft.com/office/drawing/2014/main" id="{A854F7B8-EB09-FD8E-9458-8FD6338E7D2C}"/>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831E667D-0775-279E-B48D-0BD7B74D3342}"/>
              </a:ext>
            </a:extLst>
          </p:cNvPr>
          <p:cNvSpPr>
            <a:spLocks noGrp="1"/>
          </p:cNvSpPr>
          <p:nvPr>
            <p:ph type="sldNum" sz="quarter" idx="4"/>
          </p:nvPr>
        </p:nvSpPr>
        <p:spPr/>
        <p:txBody>
          <a:bodyPr/>
          <a:lstStyle/>
          <a:p>
            <a:fld id="{E1497D35-93D5-5047-9160-8F9C97C9D015}" type="slidenum">
              <a:rPr lang="en-US" smtClean="0"/>
              <a:pPr/>
              <a:t>13</a:t>
            </a:fld>
            <a:endParaRPr lang="en-US" dirty="0"/>
          </a:p>
        </p:txBody>
      </p:sp>
      <p:sp>
        <p:nvSpPr>
          <p:cNvPr id="3" name="TextBox 2">
            <a:extLst>
              <a:ext uri="{FF2B5EF4-FFF2-40B4-BE49-F238E27FC236}">
                <a16:creationId xmlns:a16="http://schemas.microsoft.com/office/drawing/2014/main" id="{7419A212-E1F8-4DB3-2325-84E448B20DB3}"/>
              </a:ext>
            </a:extLst>
          </p:cNvPr>
          <p:cNvSpPr txBox="1"/>
          <p:nvPr/>
        </p:nvSpPr>
        <p:spPr>
          <a:xfrm>
            <a:off x="164154" y="4292330"/>
            <a:ext cx="3904439" cy="175432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Times New Roman"/>
              </a:rPr>
              <a:t>Correlation among the features are low</a:t>
            </a:r>
            <a:endParaRPr lang="en-US"/>
          </a:p>
          <a:p>
            <a:pPr marL="285750" indent="-285750">
              <a:buFont typeface="Arial"/>
              <a:buChar char="•"/>
            </a:pPr>
            <a:r>
              <a:rPr lang="en-US" dirty="0">
                <a:cs typeface="Times New Roman"/>
              </a:rPr>
              <a:t>AGE has the strongest (positive) correlation with LIMIT_BAL</a:t>
            </a:r>
          </a:p>
          <a:p>
            <a:pPr marL="285750" indent="-285750">
              <a:buFont typeface="Arial"/>
              <a:buChar char="•"/>
            </a:pPr>
            <a:r>
              <a:rPr lang="en-US" dirty="0">
                <a:cs typeface="Times New Roman"/>
              </a:rPr>
              <a:t>SEX has the lowest correlation with LIMIT_BAL </a:t>
            </a:r>
          </a:p>
        </p:txBody>
      </p:sp>
      <p:sp>
        <p:nvSpPr>
          <p:cNvPr id="8" name="TextBox 7">
            <a:extLst>
              <a:ext uri="{FF2B5EF4-FFF2-40B4-BE49-F238E27FC236}">
                <a16:creationId xmlns:a16="http://schemas.microsoft.com/office/drawing/2014/main" id="{D9EE4A2B-C0B4-0B6C-8DFF-FBB746C25A57}"/>
              </a:ext>
            </a:extLst>
          </p:cNvPr>
          <p:cNvSpPr txBox="1"/>
          <p:nvPr/>
        </p:nvSpPr>
        <p:spPr>
          <a:xfrm>
            <a:off x="5240775" y="5204296"/>
            <a:ext cx="3904439" cy="646331"/>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Times New Roman"/>
              </a:rPr>
              <a:t>Correlation among the features are lower than LIMIT_BAL</a:t>
            </a:r>
            <a:endParaRPr lang="en-US" dirty="0"/>
          </a:p>
        </p:txBody>
      </p:sp>
    </p:spTree>
    <p:extLst>
      <p:ext uri="{BB962C8B-B14F-4D97-AF65-F5344CB8AC3E}">
        <p14:creationId xmlns:p14="http://schemas.microsoft.com/office/powerpoint/2010/main" val="295483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2D7F0-3FDC-EE18-A515-F324B7898FFA}"/>
              </a:ext>
            </a:extLst>
          </p:cNvPr>
          <p:cNvSpPr>
            <a:spLocks noGrp="1"/>
          </p:cNvSpPr>
          <p:nvPr>
            <p:ph type="title"/>
          </p:nvPr>
        </p:nvSpPr>
        <p:spPr/>
        <p:txBody>
          <a:bodyPr/>
          <a:lstStyle/>
          <a:p>
            <a:pPr indent="-347345"/>
            <a:r>
              <a:rPr lang="en-US" dirty="0">
                <a:cs typeface="Arial"/>
              </a:rPr>
              <a:t>Correlation Heatmap</a:t>
            </a:r>
            <a:endParaRPr lang="en-US" dirty="0"/>
          </a:p>
        </p:txBody>
      </p:sp>
      <p:sp>
        <p:nvSpPr>
          <p:cNvPr id="4" name="Date Placeholder 3">
            <a:extLst>
              <a:ext uri="{FF2B5EF4-FFF2-40B4-BE49-F238E27FC236}">
                <a16:creationId xmlns:a16="http://schemas.microsoft.com/office/drawing/2014/main" id="{0BAC2C7B-FEB7-FE00-1632-A0632C781339}"/>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F3035D46-7988-E436-8E57-92019AF0AA43}"/>
              </a:ext>
            </a:extLst>
          </p:cNvPr>
          <p:cNvSpPr>
            <a:spLocks noGrp="1"/>
          </p:cNvSpPr>
          <p:nvPr>
            <p:ph type="sldNum" sz="quarter" idx="4"/>
          </p:nvPr>
        </p:nvSpPr>
        <p:spPr/>
        <p:txBody>
          <a:bodyPr/>
          <a:lstStyle/>
          <a:p>
            <a:fld id="{E1497D35-93D5-5047-9160-8F9C97C9D015}" type="slidenum">
              <a:rPr lang="en-US" smtClean="0"/>
              <a:pPr/>
              <a:t>14</a:t>
            </a:fld>
            <a:endParaRPr lang="en-US" dirty="0"/>
          </a:p>
        </p:txBody>
      </p:sp>
      <p:pic>
        <p:nvPicPr>
          <p:cNvPr id="6" name="Picture 5">
            <a:extLst>
              <a:ext uri="{FF2B5EF4-FFF2-40B4-BE49-F238E27FC236}">
                <a16:creationId xmlns:a16="http://schemas.microsoft.com/office/drawing/2014/main" id="{3A65F6A8-D472-E166-3100-BE359E6A408F}"/>
              </a:ext>
            </a:extLst>
          </p:cNvPr>
          <p:cNvPicPr>
            <a:picLocks noChangeAspect="1"/>
          </p:cNvPicPr>
          <p:nvPr/>
        </p:nvPicPr>
        <p:blipFill>
          <a:blip r:embed="rId2"/>
          <a:stretch>
            <a:fillRect/>
          </a:stretch>
        </p:blipFill>
        <p:spPr>
          <a:xfrm>
            <a:off x="-3040" y="811651"/>
            <a:ext cx="4385554" cy="3885187"/>
          </a:xfrm>
          <a:prstGeom prst="rect">
            <a:avLst/>
          </a:prstGeom>
        </p:spPr>
      </p:pic>
      <p:pic>
        <p:nvPicPr>
          <p:cNvPr id="7" name="Picture 6">
            <a:extLst>
              <a:ext uri="{FF2B5EF4-FFF2-40B4-BE49-F238E27FC236}">
                <a16:creationId xmlns:a16="http://schemas.microsoft.com/office/drawing/2014/main" id="{3F2EDC99-C760-3354-7F04-419B787B0848}"/>
              </a:ext>
            </a:extLst>
          </p:cNvPr>
          <p:cNvPicPr>
            <a:picLocks noChangeAspect="1"/>
          </p:cNvPicPr>
          <p:nvPr/>
        </p:nvPicPr>
        <p:blipFill>
          <a:blip r:embed="rId3"/>
          <a:stretch>
            <a:fillRect/>
          </a:stretch>
        </p:blipFill>
        <p:spPr>
          <a:xfrm>
            <a:off x="4480803" y="808612"/>
            <a:ext cx="4389202" cy="3895725"/>
          </a:xfrm>
          <a:prstGeom prst="rect">
            <a:avLst/>
          </a:prstGeom>
        </p:spPr>
      </p:pic>
      <p:sp>
        <p:nvSpPr>
          <p:cNvPr id="3" name="TextBox 2">
            <a:extLst>
              <a:ext uri="{FF2B5EF4-FFF2-40B4-BE49-F238E27FC236}">
                <a16:creationId xmlns:a16="http://schemas.microsoft.com/office/drawing/2014/main" id="{90F9A757-6CBB-4F77-5BE2-8412D365DB20}"/>
              </a:ext>
            </a:extLst>
          </p:cNvPr>
          <p:cNvSpPr txBox="1"/>
          <p:nvPr/>
        </p:nvSpPr>
        <p:spPr>
          <a:xfrm>
            <a:off x="832931" y="4705754"/>
            <a:ext cx="7631346" cy="120032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Times New Roman"/>
              </a:rPr>
              <a:t>Low correlation with PAY features with default payment next month</a:t>
            </a:r>
            <a:endParaRPr lang="en-US"/>
          </a:p>
          <a:p>
            <a:pPr marL="285750" indent="-285750">
              <a:buFont typeface="Arial" panose="020B0604020202020204" pitchFamily="34" charset="0"/>
              <a:buChar char="•"/>
            </a:pPr>
            <a:r>
              <a:rPr lang="en-US" dirty="0">
                <a:cs typeface="Times New Roman"/>
              </a:rPr>
              <a:t>The relation between PAY_AMT and default payment next month </a:t>
            </a:r>
            <a:r>
              <a:rPr lang="en-US">
                <a:cs typeface="Times New Roman"/>
              </a:rPr>
              <a:t>is even lower.</a:t>
            </a:r>
            <a:endParaRPr lang="en-US" dirty="0">
              <a:cs typeface="Times New Roman"/>
            </a:endParaRPr>
          </a:p>
          <a:p>
            <a:pPr marL="285750" indent="-285750">
              <a:buFont typeface="Arial" panose="020B0604020202020204" pitchFamily="34" charset="0"/>
              <a:buChar char="•"/>
            </a:pPr>
            <a:r>
              <a:rPr lang="en-US" dirty="0">
                <a:cs typeface="Times New Roman"/>
              </a:rPr>
              <a:t>Inter variable correlation is comparatively high</a:t>
            </a:r>
          </a:p>
        </p:txBody>
      </p:sp>
    </p:spTree>
    <p:extLst>
      <p:ext uri="{BB962C8B-B14F-4D97-AF65-F5344CB8AC3E}">
        <p14:creationId xmlns:p14="http://schemas.microsoft.com/office/powerpoint/2010/main" val="1419311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DE16D-12DD-6102-DBE8-8A63A1E37BBA}"/>
              </a:ext>
            </a:extLst>
          </p:cNvPr>
          <p:cNvSpPr>
            <a:spLocks noGrp="1"/>
          </p:cNvSpPr>
          <p:nvPr>
            <p:ph type="title"/>
          </p:nvPr>
        </p:nvSpPr>
        <p:spPr/>
        <p:txBody>
          <a:bodyPr/>
          <a:lstStyle/>
          <a:p>
            <a:pPr indent="-347345"/>
            <a:r>
              <a:rPr lang="en-US" dirty="0">
                <a:cs typeface="Arial"/>
              </a:rPr>
              <a:t>Correlation Heatmap</a:t>
            </a:r>
          </a:p>
        </p:txBody>
      </p:sp>
      <p:sp>
        <p:nvSpPr>
          <p:cNvPr id="4" name="Date Placeholder 3">
            <a:extLst>
              <a:ext uri="{FF2B5EF4-FFF2-40B4-BE49-F238E27FC236}">
                <a16:creationId xmlns:a16="http://schemas.microsoft.com/office/drawing/2014/main" id="{4E29D017-5DEB-512A-FF70-1C96CEAFC825}"/>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E3C77A7F-9F19-1548-FC00-FF27F3E0AAC5}"/>
              </a:ext>
            </a:extLst>
          </p:cNvPr>
          <p:cNvSpPr>
            <a:spLocks noGrp="1"/>
          </p:cNvSpPr>
          <p:nvPr>
            <p:ph type="sldNum" sz="quarter" idx="4"/>
          </p:nvPr>
        </p:nvSpPr>
        <p:spPr/>
        <p:txBody>
          <a:bodyPr/>
          <a:lstStyle/>
          <a:p>
            <a:fld id="{E1497D35-93D5-5047-9160-8F9C97C9D015}" type="slidenum">
              <a:rPr lang="en-US" smtClean="0"/>
              <a:pPr/>
              <a:t>15</a:t>
            </a:fld>
            <a:endParaRPr lang="en-US" dirty="0"/>
          </a:p>
        </p:txBody>
      </p:sp>
      <p:pic>
        <p:nvPicPr>
          <p:cNvPr id="6" name="Picture 5" descr="A graph of red and blue squares&#10;&#10;Description automatically generated">
            <a:extLst>
              <a:ext uri="{FF2B5EF4-FFF2-40B4-BE49-F238E27FC236}">
                <a16:creationId xmlns:a16="http://schemas.microsoft.com/office/drawing/2014/main" id="{677790B4-59D5-8416-9746-246DCA17D8C7}"/>
              </a:ext>
            </a:extLst>
          </p:cNvPr>
          <p:cNvPicPr>
            <a:picLocks noChangeAspect="1"/>
          </p:cNvPicPr>
          <p:nvPr/>
        </p:nvPicPr>
        <p:blipFill>
          <a:blip r:embed="rId2"/>
          <a:stretch>
            <a:fillRect/>
          </a:stretch>
        </p:blipFill>
        <p:spPr>
          <a:xfrm>
            <a:off x="3279640" y="1109763"/>
            <a:ext cx="5807008" cy="5124856"/>
          </a:xfrm>
          <a:prstGeom prst="rect">
            <a:avLst/>
          </a:prstGeom>
        </p:spPr>
      </p:pic>
      <p:sp>
        <p:nvSpPr>
          <p:cNvPr id="3" name="TextBox 2">
            <a:extLst>
              <a:ext uri="{FF2B5EF4-FFF2-40B4-BE49-F238E27FC236}">
                <a16:creationId xmlns:a16="http://schemas.microsoft.com/office/drawing/2014/main" id="{DA8264B9-3770-2757-7D76-7E069CEEEA1E}"/>
              </a:ext>
            </a:extLst>
          </p:cNvPr>
          <p:cNvSpPr txBox="1"/>
          <p:nvPr/>
        </p:nvSpPr>
        <p:spPr>
          <a:xfrm>
            <a:off x="255351" y="2091446"/>
            <a:ext cx="3594369" cy="2031325"/>
          </a:xfrm>
          <a:prstGeom prst="rect">
            <a:avLst/>
          </a:prstGeom>
          <a:noFill/>
          <a:ln>
            <a:solidFill>
              <a:srgbClr val="FFDC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Times New Roman"/>
              </a:rPr>
              <a:t>Independent feature correlation is very high</a:t>
            </a:r>
            <a:endParaRPr lang="en-US">
              <a:cs typeface="Times New Roman" panose="02020603050405020304"/>
            </a:endParaRPr>
          </a:p>
          <a:p>
            <a:pPr marL="285750" indent="-285750">
              <a:buFont typeface="Arial" panose="020B0604020202020204" pitchFamily="34" charset="0"/>
              <a:buChar char="•"/>
            </a:pPr>
            <a:r>
              <a:rPr lang="en-US" dirty="0">
                <a:cs typeface="Times New Roman"/>
              </a:rPr>
              <a:t>Multi-collinearity exists</a:t>
            </a:r>
          </a:p>
          <a:p>
            <a:pPr marL="285750" indent="-285750">
              <a:buFont typeface="Arial" panose="020B0604020202020204" pitchFamily="34" charset="0"/>
              <a:buChar char="•"/>
            </a:pPr>
            <a:r>
              <a:rPr lang="en-US" dirty="0">
                <a:cs typeface="Times New Roman"/>
              </a:rPr>
              <a:t>Correlation between dependent variable and independent variable is low and negative.</a:t>
            </a:r>
          </a:p>
          <a:p>
            <a:pPr marL="285750" indent="-285750">
              <a:buFont typeface="Arial" panose="020B0604020202020204" pitchFamily="34" charset="0"/>
              <a:buChar char="•"/>
            </a:pPr>
            <a:endParaRPr lang="en-US" dirty="0">
              <a:cs typeface="Times New Roman"/>
            </a:endParaRPr>
          </a:p>
        </p:txBody>
      </p:sp>
    </p:spTree>
    <p:extLst>
      <p:ext uri="{BB962C8B-B14F-4D97-AF65-F5344CB8AC3E}">
        <p14:creationId xmlns:p14="http://schemas.microsoft.com/office/powerpoint/2010/main" val="3731917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2F03-F1DF-59EF-E328-B69409411594}"/>
              </a:ext>
            </a:extLst>
          </p:cNvPr>
          <p:cNvSpPr>
            <a:spLocks noGrp="1"/>
          </p:cNvSpPr>
          <p:nvPr>
            <p:ph type="title"/>
          </p:nvPr>
        </p:nvSpPr>
        <p:spPr/>
        <p:txBody>
          <a:bodyPr/>
          <a:lstStyle/>
          <a:p>
            <a:pPr indent="-347345"/>
            <a:r>
              <a:rPr lang="en-US" dirty="0">
                <a:cs typeface="Arial"/>
              </a:rPr>
              <a:t>Model Approach</a:t>
            </a:r>
          </a:p>
        </p:txBody>
      </p:sp>
      <p:sp>
        <p:nvSpPr>
          <p:cNvPr id="4" name="Date Placeholder 3">
            <a:extLst>
              <a:ext uri="{FF2B5EF4-FFF2-40B4-BE49-F238E27FC236}">
                <a16:creationId xmlns:a16="http://schemas.microsoft.com/office/drawing/2014/main" id="{A053E43E-2ED6-9C4E-364C-6AB7574E35A2}"/>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D4737974-5C8F-2D9F-7FE9-6ECC36A15AE0}"/>
              </a:ext>
            </a:extLst>
          </p:cNvPr>
          <p:cNvSpPr>
            <a:spLocks noGrp="1"/>
          </p:cNvSpPr>
          <p:nvPr>
            <p:ph type="sldNum" sz="quarter" idx="4"/>
          </p:nvPr>
        </p:nvSpPr>
        <p:spPr/>
        <p:txBody>
          <a:bodyPr/>
          <a:lstStyle/>
          <a:p>
            <a:fld id="{E1497D35-93D5-5047-9160-8F9C97C9D015}" type="slidenum">
              <a:rPr lang="en-US" smtClean="0"/>
              <a:pPr/>
              <a:t>16</a:t>
            </a:fld>
            <a:endParaRPr lang="en-US" dirty="0"/>
          </a:p>
        </p:txBody>
      </p:sp>
      <p:pic>
        <p:nvPicPr>
          <p:cNvPr id="6" name="Picture 5" descr="A graph with blue squares and black background&#10;&#10;Description automatically generated">
            <a:extLst>
              <a:ext uri="{FF2B5EF4-FFF2-40B4-BE49-F238E27FC236}">
                <a16:creationId xmlns:a16="http://schemas.microsoft.com/office/drawing/2014/main" id="{0DF7E51A-7AF0-C416-7DD3-DFF2BC15917A}"/>
              </a:ext>
            </a:extLst>
          </p:cNvPr>
          <p:cNvPicPr>
            <a:picLocks noChangeAspect="1"/>
          </p:cNvPicPr>
          <p:nvPr/>
        </p:nvPicPr>
        <p:blipFill>
          <a:blip r:embed="rId2"/>
          <a:stretch>
            <a:fillRect/>
          </a:stretch>
        </p:blipFill>
        <p:spPr>
          <a:xfrm>
            <a:off x="240152" y="1091322"/>
            <a:ext cx="4095750" cy="26289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A3183143-2895-789D-FF0B-2730A1C6D146}"/>
              </a:ext>
            </a:extLst>
          </p:cNvPr>
          <p:cNvPicPr>
            <a:picLocks noChangeAspect="1"/>
          </p:cNvPicPr>
          <p:nvPr/>
        </p:nvPicPr>
        <p:blipFill>
          <a:blip r:embed="rId3"/>
          <a:stretch>
            <a:fillRect/>
          </a:stretch>
        </p:blipFill>
        <p:spPr>
          <a:xfrm>
            <a:off x="4334888" y="1094362"/>
            <a:ext cx="4524375" cy="2628900"/>
          </a:xfrm>
          <a:prstGeom prst="rect">
            <a:avLst/>
          </a:prstGeom>
        </p:spPr>
      </p:pic>
      <p:sp>
        <p:nvSpPr>
          <p:cNvPr id="8" name="TextBox 2">
            <a:extLst>
              <a:ext uri="{FF2B5EF4-FFF2-40B4-BE49-F238E27FC236}">
                <a16:creationId xmlns:a16="http://schemas.microsoft.com/office/drawing/2014/main" id="{CDC7B0A6-8555-B298-51E1-CB149708B4D1}"/>
              </a:ext>
            </a:extLst>
          </p:cNvPr>
          <p:cNvSpPr txBox="1"/>
          <p:nvPr/>
        </p:nvSpPr>
        <p:spPr>
          <a:xfrm>
            <a:off x="42755" y="3722989"/>
            <a:ext cx="453925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latin typeface="Times New Roman"/>
                <a:cs typeface="Times New Roman"/>
              </a:rPr>
              <a:t>Current unbalanced data: Default Ratio 22.15%</a:t>
            </a:r>
          </a:p>
        </p:txBody>
      </p:sp>
      <p:sp>
        <p:nvSpPr>
          <p:cNvPr id="9" name="TextBox 6">
            <a:extLst>
              <a:ext uri="{FF2B5EF4-FFF2-40B4-BE49-F238E27FC236}">
                <a16:creationId xmlns:a16="http://schemas.microsoft.com/office/drawing/2014/main" id="{80559636-DF5F-1A43-6527-C3876DCAC3D1}"/>
              </a:ext>
            </a:extLst>
          </p:cNvPr>
          <p:cNvSpPr txBox="1"/>
          <p:nvPr/>
        </p:nvSpPr>
        <p:spPr>
          <a:xfrm>
            <a:off x="4784606" y="3722987"/>
            <a:ext cx="407566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latin typeface="Times New Roman"/>
                <a:cs typeface="Times New Roman"/>
              </a:rPr>
              <a:t>Up-sampled data</a:t>
            </a:r>
          </a:p>
        </p:txBody>
      </p:sp>
      <p:graphicFrame>
        <p:nvGraphicFramePr>
          <p:cNvPr id="11" name="Table 10">
            <a:extLst>
              <a:ext uri="{FF2B5EF4-FFF2-40B4-BE49-F238E27FC236}">
                <a16:creationId xmlns:a16="http://schemas.microsoft.com/office/drawing/2014/main" id="{3FD7D884-8393-7662-7A97-34B99A7B9222}"/>
              </a:ext>
            </a:extLst>
          </p:cNvPr>
          <p:cNvGraphicFramePr>
            <a:graphicFrameLocks noGrp="1"/>
          </p:cNvGraphicFramePr>
          <p:nvPr>
            <p:extLst>
              <p:ext uri="{D42A27DB-BD31-4B8C-83A1-F6EECF244321}">
                <p14:modId xmlns:p14="http://schemas.microsoft.com/office/powerpoint/2010/main" val="2531380170"/>
              </p:ext>
            </p:extLst>
          </p:nvPr>
        </p:nvGraphicFramePr>
        <p:xfrm>
          <a:off x="133755" y="4426032"/>
          <a:ext cx="8825380" cy="1493520"/>
        </p:xfrm>
        <a:graphic>
          <a:graphicData uri="http://schemas.openxmlformats.org/drawingml/2006/table">
            <a:tbl>
              <a:tblPr bandRow="1">
                <a:tableStyleId>{5C22544A-7EE6-4342-B048-85BDC9FD1C3A}</a:tableStyleId>
              </a:tblPr>
              <a:tblGrid>
                <a:gridCol w="2206345">
                  <a:extLst>
                    <a:ext uri="{9D8B030D-6E8A-4147-A177-3AD203B41FA5}">
                      <a16:colId xmlns:a16="http://schemas.microsoft.com/office/drawing/2014/main" val="3413052427"/>
                    </a:ext>
                  </a:extLst>
                </a:gridCol>
                <a:gridCol w="2206345">
                  <a:extLst>
                    <a:ext uri="{9D8B030D-6E8A-4147-A177-3AD203B41FA5}">
                      <a16:colId xmlns:a16="http://schemas.microsoft.com/office/drawing/2014/main" val="2862667110"/>
                    </a:ext>
                  </a:extLst>
                </a:gridCol>
                <a:gridCol w="2206345">
                  <a:extLst>
                    <a:ext uri="{9D8B030D-6E8A-4147-A177-3AD203B41FA5}">
                      <a16:colId xmlns:a16="http://schemas.microsoft.com/office/drawing/2014/main" val="2094717951"/>
                    </a:ext>
                  </a:extLst>
                </a:gridCol>
                <a:gridCol w="2206345">
                  <a:extLst>
                    <a:ext uri="{9D8B030D-6E8A-4147-A177-3AD203B41FA5}">
                      <a16:colId xmlns:a16="http://schemas.microsoft.com/office/drawing/2014/main" val="4208701751"/>
                    </a:ext>
                  </a:extLst>
                </a:gridCol>
              </a:tblGrid>
              <a:tr h="314325">
                <a:tc>
                  <a:txBody>
                    <a:bodyPr/>
                    <a:lstStyle/>
                    <a:p>
                      <a:pPr algn="ctr" fontAlgn="base"/>
                      <a:r>
                        <a:rPr lang="en-US" sz="2000" b="1" dirty="0">
                          <a:solidFill>
                            <a:srgbClr val="FFFFFF"/>
                          </a:solidFill>
                          <a:effectLst/>
                          <a:highlight>
                            <a:srgbClr val="011E5E"/>
                          </a:highlight>
                          <a:latin typeface="Times New Roman"/>
                        </a:rPr>
                        <a:t>Default Status</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Current data</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Up-sampled data</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Down-sampled data</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extLst>
                  <a:ext uri="{0D108BD9-81ED-4DB2-BD59-A6C34878D82A}">
                    <a16:rowId xmlns:a16="http://schemas.microsoft.com/office/drawing/2014/main" val="1944940295"/>
                  </a:ext>
                </a:extLst>
              </a:tr>
              <a:tr h="361950">
                <a:tc>
                  <a:txBody>
                    <a:bodyPr/>
                    <a:lstStyle/>
                    <a:p>
                      <a:pPr fontAlgn="base"/>
                      <a:r>
                        <a:rPr lang="en-US" sz="2000" kern="1200" dirty="0">
                          <a:solidFill>
                            <a:schemeClr val="dk1"/>
                          </a:solidFill>
                          <a:effectLst/>
                          <a:latin typeface="Times New Roman"/>
                          <a:ea typeface="+mn-ea"/>
                          <a:cs typeface="+mn-cs"/>
                        </a:rPr>
                        <a:t>0=NO</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chemeClr val="tx2">
                        <a:lumMod val="60000"/>
                        <a:lumOff val="40000"/>
                      </a:schemeClr>
                    </a:solidFill>
                  </a:tcPr>
                </a:tc>
                <a:tc>
                  <a:txBody>
                    <a:bodyPr/>
                    <a:lstStyle/>
                    <a:p>
                      <a:pPr algn="ctr" fontAlgn="base"/>
                      <a:r>
                        <a:rPr lang="en-US" sz="2000" kern="1200" dirty="0">
                          <a:solidFill>
                            <a:schemeClr val="dk1"/>
                          </a:solidFill>
                          <a:effectLst/>
                          <a:highlight>
                            <a:srgbClr val="CBCCD2"/>
                          </a:highlight>
                          <a:latin typeface="Times New Roman"/>
                          <a:ea typeface="+mn-ea"/>
                          <a:cs typeface="+mn-cs"/>
                        </a:rPr>
                        <a:t>18641</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dirty="0">
                          <a:effectLst/>
                          <a:highlight>
                            <a:srgbClr val="CBCCD2"/>
                          </a:highlight>
                          <a:latin typeface="Times New Roman"/>
                        </a:rPr>
                        <a:t>18641</a:t>
                      </a:r>
                      <a:endParaRPr lang="en-US" sz="200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dirty="0">
                          <a:effectLst/>
                          <a:highlight>
                            <a:srgbClr val="CBCCD2"/>
                          </a:highlight>
                          <a:latin typeface="Times New Roman"/>
                        </a:rPr>
                        <a:t>5304</a:t>
                      </a:r>
                      <a:endParaRPr lang="en-US" sz="200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extLst>
                  <a:ext uri="{0D108BD9-81ED-4DB2-BD59-A6C34878D82A}">
                    <a16:rowId xmlns:a16="http://schemas.microsoft.com/office/drawing/2014/main" val="372739061"/>
                  </a:ext>
                </a:extLst>
              </a:tr>
              <a:tr h="361950">
                <a:tc>
                  <a:txBody>
                    <a:bodyPr/>
                    <a:lstStyle/>
                    <a:p>
                      <a:pPr fontAlgn="base"/>
                      <a:r>
                        <a:rPr lang="en-US" sz="2000" kern="1200" dirty="0">
                          <a:solidFill>
                            <a:schemeClr val="dk1"/>
                          </a:solidFill>
                          <a:effectLst/>
                          <a:latin typeface="Times New Roman"/>
                          <a:ea typeface="+mn-ea"/>
                          <a:cs typeface="+mn-cs"/>
                        </a:rPr>
                        <a:t>1=YES</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chemeClr val="tx2">
                        <a:lumMod val="60000"/>
                        <a:lumOff val="40000"/>
                      </a:schemeClr>
                    </a:solidFill>
                  </a:tcPr>
                </a:tc>
                <a:tc>
                  <a:txBody>
                    <a:bodyPr/>
                    <a:lstStyle/>
                    <a:p>
                      <a:pPr algn="ctr" fontAlgn="base"/>
                      <a:r>
                        <a:rPr lang="en-US" sz="2000" dirty="0">
                          <a:effectLst/>
                          <a:highlight>
                            <a:srgbClr val="E7E7EA"/>
                          </a:highlight>
                          <a:latin typeface="Times New Roman"/>
                        </a:rPr>
                        <a:t>5304</a:t>
                      </a:r>
                      <a:endParaRPr lang="en-US" sz="2000">
                        <a:effectLst/>
                        <a:highlight>
                          <a:srgbClr val="E7E7EA"/>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2000" dirty="0">
                          <a:effectLst/>
                          <a:highlight>
                            <a:srgbClr val="E7E7EA"/>
                          </a:highlight>
                          <a:latin typeface="Times New Roman"/>
                        </a:rPr>
                        <a:t>18641</a:t>
                      </a:r>
                      <a:endParaRPr lang="en-US" sz="2000">
                        <a:effectLst/>
                        <a:highlight>
                          <a:srgbClr val="E7E7EA"/>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2000" dirty="0">
                          <a:effectLst/>
                          <a:highlight>
                            <a:srgbClr val="E7E7EA"/>
                          </a:highlight>
                          <a:latin typeface="Times New Roman"/>
                        </a:rPr>
                        <a:t>5304</a:t>
                      </a:r>
                      <a:endParaRPr lang="en-US" sz="2000">
                        <a:effectLst/>
                        <a:highlight>
                          <a:srgbClr val="E7E7EA"/>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extLst>
                  <a:ext uri="{0D108BD9-81ED-4DB2-BD59-A6C34878D82A}">
                    <a16:rowId xmlns:a16="http://schemas.microsoft.com/office/drawing/2014/main" val="2634010783"/>
                  </a:ext>
                </a:extLst>
              </a:tr>
            </a:tbl>
          </a:graphicData>
        </a:graphic>
      </p:graphicFrame>
    </p:spTree>
    <p:extLst>
      <p:ext uri="{BB962C8B-B14F-4D97-AF65-F5344CB8AC3E}">
        <p14:creationId xmlns:p14="http://schemas.microsoft.com/office/powerpoint/2010/main" val="219123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C35E-56FA-0626-37BD-D73D4F3D9E75}"/>
              </a:ext>
            </a:extLst>
          </p:cNvPr>
          <p:cNvSpPr>
            <a:spLocks noGrp="1"/>
          </p:cNvSpPr>
          <p:nvPr>
            <p:ph type="title"/>
          </p:nvPr>
        </p:nvSpPr>
        <p:spPr/>
        <p:txBody>
          <a:bodyPr/>
          <a:lstStyle/>
          <a:p>
            <a:pPr indent="-347345"/>
            <a:r>
              <a:rPr lang="en-US" dirty="0">
                <a:cs typeface="Arial"/>
              </a:rPr>
              <a:t>Model: Up-Sampled Decision Tree</a:t>
            </a:r>
          </a:p>
        </p:txBody>
      </p:sp>
      <p:sp>
        <p:nvSpPr>
          <p:cNvPr id="4" name="Date Placeholder 3">
            <a:extLst>
              <a:ext uri="{FF2B5EF4-FFF2-40B4-BE49-F238E27FC236}">
                <a16:creationId xmlns:a16="http://schemas.microsoft.com/office/drawing/2014/main" id="{55F0D9E0-48FC-E81A-7528-3BAE65B39674}"/>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15EE44A6-8D75-178B-6700-1A20E0A6389A}"/>
              </a:ext>
            </a:extLst>
          </p:cNvPr>
          <p:cNvSpPr>
            <a:spLocks noGrp="1"/>
          </p:cNvSpPr>
          <p:nvPr>
            <p:ph type="sldNum" sz="quarter" idx="4"/>
          </p:nvPr>
        </p:nvSpPr>
        <p:spPr/>
        <p:txBody>
          <a:bodyPr/>
          <a:lstStyle/>
          <a:p>
            <a:fld id="{E1497D35-93D5-5047-9160-8F9C97C9D015}" type="slidenum">
              <a:rPr lang="en-US" smtClean="0"/>
              <a:pPr/>
              <a:t>17</a:t>
            </a:fld>
            <a:endParaRPr lang="en-US" dirty="0"/>
          </a:p>
        </p:txBody>
      </p:sp>
      <p:pic>
        <p:nvPicPr>
          <p:cNvPr id="6" name="Picture 5" descr="A blue squares with white text&#10;&#10;Description automatically generated">
            <a:extLst>
              <a:ext uri="{FF2B5EF4-FFF2-40B4-BE49-F238E27FC236}">
                <a16:creationId xmlns:a16="http://schemas.microsoft.com/office/drawing/2014/main" id="{12316358-1E2F-5845-A171-D7CC0EFA1B12}"/>
              </a:ext>
            </a:extLst>
          </p:cNvPr>
          <p:cNvPicPr>
            <a:picLocks noChangeAspect="1"/>
          </p:cNvPicPr>
          <p:nvPr/>
        </p:nvPicPr>
        <p:blipFill>
          <a:blip r:embed="rId2"/>
          <a:stretch>
            <a:fillRect/>
          </a:stretch>
        </p:blipFill>
        <p:spPr>
          <a:xfrm>
            <a:off x="53907" y="830398"/>
            <a:ext cx="4269632" cy="3482705"/>
          </a:xfrm>
          <a:prstGeom prst="rect">
            <a:avLst/>
          </a:prstGeom>
        </p:spPr>
      </p:pic>
      <p:pic>
        <p:nvPicPr>
          <p:cNvPr id="7" name="Picture 6" descr="A graph of a number of people&#10;&#10;Description automatically generated">
            <a:extLst>
              <a:ext uri="{FF2B5EF4-FFF2-40B4-BE49-F238E27FC236}">
                <a16:creationId xmlns:a16="http://schemas.microsoft.com/office/drawing/2014/main" id="{E719FA0D-8E74-0B4A-0C98-1A685B749A23}"/>
              </a:ext>
            </a:extLst>
          </p:cNvPr>
          <p:cNvPicPr>
            <a:picLocks noChangeAspect="1"/>
          </p:cNvPicPr>
          <p:nvPr/>
        </p:nvPicPr>
        <p:blipFill>
          <a:blip r:embed="rId3"/>
          <a:stretch>
            <a:fillRect/>
          </a:stretch>
        </p:blipFill>
        <p:spPr>
          <a:xfrm>
            <a:off x="4793813" y="872044"/>
            <a:ext cx="4000702" cy="3563566"/>
          </a:xfrm>
          <a:prstGeom prst="rect">
            <a:avLst/>
          </a:prstGeom>
        </p:spPr>
      </p:pic>
      <p:graphicFrame>
        <p:nvGraphicFramePr>
          <p:cNvPr id="9" name="Table 8">
            <a:extLst>
              <a:ext uri="{FF2B5EF4-FFF2-40B4-BE49-F238E27FC236}">
                <a16:creationId xmlns:a16="http://schemas.microsoft.com/office/drawing/2014/main" id="{9F8ACD8F-B72D-C95E-0E81-CB4211ABA4C2}"/>
              </a:ext>
            </a:extLst>
          </p:cNvPr>
          <p:cNvGraphicFramePr>
            <a:graphicFrameLocks noGrp="1"/>
          </p:cNvGraphicFramePr>
          <p:nvPr>
            <p:extLst>
              <p:ext uri="{D42A27DB-BD31-4B8C-83A1-F6EECF244321}">
                <p14:modId xmlns:p14="http://schemas.microsoft.com/office/powerpoint/2010/main" val="1715427870"/>
              </p:ext>
            </p:extLst>
          </p:nvPr>
        </p:nvGraphicFramePr>
        <p:xfrm>
          <a:off x="279670" y="4624903"/>
          <a:ext cx="8726495" cy="1097280"/>
        </p:xfrm>
        <a:graphic>
          <a:graphicData uri="http://schemas.openxmlformats.org/drawingml/2006/table">
            <a:tbl>
              <a:tblPr bandRow="1">
                <a:tableStyleId>{5C22544A-7EE6-4342-B048-85BDC9FD1C3A}</a:tableStyleId>
              </a:tblPr>
              <a:tblGrid>
                <a:gridCol w="1745299">
                  <a:extLst>
                    <a:ext uri="{9D8B030D-6E8A-4147-A177-3AD203B41FA5}">
                      <a16:colId xmlns:a16="http://schemas.microsoft.com/office/drawing/2014/main" val="17099836"/>
                    </a:ext>
                  </a:extLst>
                </a:gridCol>
                <a:gridCol w="1745299">
                  <a:extLst>
                    <a:ext uri="{9D8B030D-6E8A-4147-A177-3AD203B41FA5}">
                      <a16:colId xmlns:a16="http://schemas.microsoft.com/office/drawing/2014/main" val="1605964685"/>
                    </a:ext>
                  </a:extLst>
                </a:gridCol>
                <a:gridCol w="1745299">
                  <a:extLst>
                    <a:ext uri="{9D8B030D-6E8A-4147-A177-3AD203B41FA5}">
                      <a16:colId xmlns:a16="http://schemas.microsoft.com/office/drawing/2014/main" val="2522403760"/>
                    </a:ext>
                  </a:extLst>
                </a:gridCol>
                <a:gridCol w="1745299">
                  <a:extLst>
                    <a:ext uri="{9D8B030D-6E8A-4147-A177-3AD203B41FA5}">
                      <a16:colId xmlns:a16="http://schemas.microsoft.com/office/drawing/2014/main" val="1556029969"/>
                    </a:ext>
                  </a:extLst>
                </a:gridCol>
                <a:gridCol w="1745299">
                  <a:extLst>
                    <a:ext uri="{9D8B030D-6E8A-4147-A177-3AD203B41FA5}">
                      <a16:colId xmlns:a16="http://schemas.microsoft.com/office/drawing/2014/main" val="217911649"/>
                    </a:ext>
                  </a:extLst>
                </a:gridCol>
              </a:tblGrid>
              <a:tr h="314325">
                <a:tc>
                  <a:txBody>
                    <a:bodyPr/>
                    <a:lstStyle/>
                    <a:p>
                      <a:pPr algn="ctr" fontAlgn="auto"/>
                      <a:endParaRPr lang="en-US" sz="2000" b="1" dirty="0">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Accuracy</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Precision</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Recall</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F1 Score</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extLst>
                  <a:ext uri="{0D108BD9-81ED-4DB2-BD59-A6C34878D82A}">
                    <a16:rowId xmlns:a16="http://schemas.microsoft.com/office/drawing/2014/main" val="263121226"/>
                  </a:ext>
                </a:extLst>
              </a:tr>
              <a:tr h="361950">
                <a:tc>
                  <a:txBody>
                    <a:bodyPr/>
                    <a:lstStyle/>
                    <a:p>
                      <a:pPr fontAlgn="base"/>
                      <a:r>
                        <a:rPr lang="en-US" sz="2000" dirty="0">
                          <a:effectLst/>
                          <a:highlight>
                            <a:srgbClr val="1297EB"/>
                          </a:highlight>
                          <a:latin typeface="Times New Roman"/>
                        </a:rPr>
                        <a:t>Performance </a:t>
                      </a:r>
                      <a:endParaRPr lang="en-US" dirty="0"/>
                    </a:p>
                    <a:p>
                      <a:pPr lvl="0">
                        <a:buNone/>
                      </a:pPr>
                      <a:r>
                        <a:rPr lang="en-US" sz="2000" dirty="0">
                          <a:effectLst/>
                          <a:highlight>
                            <a:srgbClr val="1297EB"/>
                          </a:highlight>
                          <a:latin typeface="Times New Roman"/>
                        </a:rPr>
                        <a:t>metrics</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2000" dirty="0">
                          <a:effectLst/>
                          <a:highlight>
                            <a:srgbClr val="CBCCD2"/>
                          </a:highlight>
                          <a:latin typeface="Times New Roman"/>
                        </a:rPr>
                        <a:t>87.97%</a:t>
                      </a:r>
                      <a:endParaRPr lang="en-US" sz="200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dirty="0">
                          <a:effectLst/>
                          <a:highlight>
                            <a:srgbClr val="CBCCD2"/>
                          </a:highlight>
                          <a:latin typeface="Times New Roman"/>
                        </a:rPr>
                        <a:t>82.70%</a:t>
                      </a:r>
                      <a:endParaRPr lang="en-US" sz="200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dirty="0">
                          <a:effectLst/>
                          <a:highlight>
                            <a:srgbClr val="CBCCD2"/>
                          </a:highlight>
                          <a:latin typeface="Times New Roman"/>
                        </a:rPr>
                        <a:t>96.28%</a:t>
                      </a:r>
                      <a:endParaRPr lang="en-US" sz="200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dirty="0">
                          <a:effectLst/>
                          <a:highlight>
                            <a:srgbClr val="CBCCD2"/>
                          </a:highlight>
                          <a:latin typeface="Times New Roman"/>
                        </a:rPr>
                        <a:t>88.97%</a:t>
                      </a:r>
                      <a:endParaRPr lang="en-US" sz="200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extLst>
                  <a:ext uri="{0D108BD9-81ED-4DB2-BD59-A6C34878D82A}">
                    <a16:rowId xmlns:a16="http://schemas.microsoft.com/office/drawing/2014/main" val="3917766318"/>
                  </a:ext>
                </a:extLst>
              </a:tr>
            </a:tbl>
          </a:graphicData>
        </a:graphic>
      </p:graphicFrame>
    </p:spTree>
    <p:extLst>
      <p:ext uri="{BB962C8B-B14F-4D97-AF65-F5344CB8AC3E}">
        <p14:creationId xmlns:p14="http://schemas.microsoft.com/office/powerpoint/2010/main" val="3549358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D7262-EC11-03EC-A62E-635B38A1FD6A}"/>
              </a:ext>
            </a:extLst>
          </p:cNvPr>
          <p:cNvSpPr>
            <a:spLocks noGrp="1"/>
          </p:cNvSpPr>
          <p:nvPr>
            <p:ph type="title"/>
          </p:nvPr>
        </p:nvSpPr>
        <p:spPr/>
        <p:txBody>
          <a:bodyPr/>
          <a:lstStyle/>
          <a:p>
            <a:pPr indent="-347345"/>
            <a:r>
              <a:rPr lang="en-US" dirty="0">
                <a:cs typeface="Arial"/>
              </a:rPr>
              <a:t>Model: Up-Sampled SVM</a:t>
            </a:r>
            <a:endParaRPr lang="en-US" dirty="0"/>
          </a:p>
        </p:txBody>
      </p:sp>
      <p:sp>
        <p:nvSpPr>
          <p:cNvPr id="4" name="Date Placeholder 3">
            <a:extLst>
              <a:ext uri="{FF2B5EF4-FFF2-40B4-BE49-F238E27FC236}">
                <a16:creationId xmlns:a16="http://schemas.microsoft.com/office/drawing/2014/main" id="{612B61C6-13CA-4A2C-ABB3-CCB708864440}"/>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F8B0436C-1ACC-5498-05E6-8656280D79B0}"/>
              </a:ext>
            </a:extLst>
          </p:cNvPr>
          <p:cNvSpPr>
            <a:spLocks noGrp="1"/>
          </p:cNvSpPr>
          <p:nvPr>
            <p:ph type="sldNum" sz="quarter" idx="4"/>
          </p:nvPr>
        </p:nvSpPr>
        <p:spPr/>
        <p:txBody>
          <a:bodyPr/>
          <a:lstStyle/>
          <a:p>
            <a:fld id="{E1497D35-93D5-5047-9160-8F9C97C9D015}" type="slidenum">
              <a:rPr lang="en-US" smtClean="0"/>
              <a:pPr/>
              <a:t>18</a:t>
            </a:fld>
            <a:endParaRPr lang="en-US" dirty="0"/>
          </a:p>
        </p:txBody>
      </p:sp>
      <p:pic>
        <p:nvPicPr>
          <p:cNvPr id="6" name="Picture 5" descr="A blue squares with white text&#10;&#10;Description automatically generated">
            <a:extLst>
              <a:ext uri="{FF2B5EF4-FFF2-40B4-BE49-F238E27FC236}">
                <a16:creationId xmlns:a16="http://schemas.microsoft.com/office/drawing/2014/main" id="{02E4E090-3571-7839-CB5A-8497AADC9C07}"/>
              </a:ext>
            </a:extLst>
          </p:cNvPr>
          <p:cNvPicPr>
            <a:picLocks noChangeAspect="1"/>
          </p:cNvPicPr>
          <p:nvPr/>
        </p:nvPicPr>
        <p:blipFill>
          <a:blip r:embed="rId2"/>
          <a:stretch>
            <a:fillRect/>
          </a:stretch>
        </p:blipFill>
        <p:spPr>
          <a:xfrm>
            <a:off x="1994069" y="839315"/>
            <a:ext cx="4547884" cy="3714143"/>
          </a:xfrm>
          <a:prstGeom prst="rect">
            <a:avLst/>
          </a:prstGeom>
        </p:spPr>
      </p:pic>
      <p:graphicFrame>
        <p:nvGraphicFramePr>
          <p:cNvPr id="8" name="Table 7">
            <a:extLst>
              <a:ext uri="{FF2B5EF4-FFF2-40B4-BE49-F238E27FC236}">
                <a16:creationId xmlns:a16="http://schemas.microsoft.com/office/drawing/2014/main" id="{F1629A18-2FFB-BA19-2761-6DDBC59ADCB2}"/>
              </a:ext>
            </a:extLst>
          </p:cNvPr>
          <p:cNvGraphicFramePr>
            <a:graphicFrameLocks noGrp="1"/>
          </p:cNvGraphicFramePr>
          <p:nvPr>
            <p:extLst>
              <p:ext uri="{D42A27DB-BD31-4B8C-83A1-F6EECF244321}">
                <p14:modId xmlns:p14="http://schemas.microsoft.com/office/powerpoint/2010/main" val="1616982577"/>
              </p:ext>
            </p:extLst>
          </p:nvPr>
        </p:nvGraphicFramePr>
        <p:xfrm>
          <a:off x="121596" y="4697861"/>
          <a:ext cx="8860250" cy="1097280"/>
        </p:xfrm>
        <a:graphic>
          <a:graphicData uri="http://schemas.openxmlformats.org/drawingml/2006/table">
            <a:tbl>
              <a:tblPr bandRow="1">
                <a:tableStyleId>{5C22544A-7EE6-4342-B048-85BDC9FD1C3A}</a:tableStyleId>
              </a:tblPr>
              <a:tblGrid>
                <a:gridCol w="1772050">
                  <a:extLst>
                    <a:ext uri="{9D8B030D-6E8A-4147-A177-3AD203B41FA5}">
                      <a16:colId xmlns:a16="http://schemas.microsoft.com/office/drawing/2014/main" val="198128139"/>
                    </a:ext>
                  </a:extLst>
                </a:gridCol>
                <a:gridCol w="1772050">
                  <a:extLst>
                    <a:ext uri="{9D8B030D-6E8A-4147-A177-3AD203B41FA5}">
                      <a16:colId xmlns:a16="http://schemas.microsoft.com/office/drawing/2014/main" val="3778089058"/>
                    </a:ext>
                  </a:extLst>
                </a:gridCol>
                <a:gridCol w="1772050">
                  <a:extLst>
                    <a:ext uri="{9D8B030D-6E8A-4147-A177-3AD203B41FA5}">
                      <a16:colId xmlns:a16="http://schemas.microsoft.com/office/drawing/2014/main" val="324106118"/>
                    </a:ext>
                  </a:extLst>
                </a:gridCol>
                <a:gridCol w="1772050">
                  <a:extLst>
                    <a:ext uri="{9D8B030D-6E8A-4147-A177-3AD203B41FA5}">
                      <a16:colId xmlns:a16="http://schemas.microsoft.com/office/drawing/2014/main" val="2858575169"/>
                    </a:ext>
                  </a:extLst>
                </a:gridCol>
                <a:gridCol w="1772050">
                  <a:extLst>
                    <a:ext uri="{9D8B030D-6E8A-4147-A177-3AD203B41FA5}">
                      <a16:colId xmlns:a16="http://schemas.microsoft.com/office/drawing/2014/main" val="1485504073"/>
                    </a:ext>
                  </a:extLst>
                </a:gridCol>
              </a:tblGrid>
              <a:tr h="314325">
                <a:tc>
                  <a:txBody>
                    <a:bodyPr/>
                    <a:lstStyle/>
                    <a:p>
                      <a:pPr algn="ctr" fontAlgn="auto"/>
                      <a:endParaRPr lang="en-US" sz="2000" b="1" dirty="0">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Accuracy</a:t>
                      </a:r>
                      <a:endParaRPr lang="en-US" b="1" dirty="0">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Precision</a:t>
                      </a:r>
                      <a:endParaRPr lang="en-US" b="1" dirty="0">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Recall</a:t>
                      </a:r>
                      <a:endParaRPr lang="en-US" b="1" dirty="0">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F1 Score</a:t>
                      </a:r>
                      <a:endParaRPr lang="en-US" b="1" dirty="0">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extLst>
                  <a:ext uri="{0D108BD9-81ED-4DB2-BD59-A6C34878D82A}">
                    <a16:rowId xmlns:a16="http://schemas.microsoft.com/office/drawing/2014/main" val="1084424507"/>
                  </a:ext>
                </a:extLst>
              </a:tr>
              <a:tr h="361950">
                <a:tc>
                  <a:txBody>
                    <a:bodyPr/>
                    <a:lstStyle/>
                    <a:p>
                      <a:pPr fontAlgn="base"/>
                      <a:r>
                        <a:rPr lang="en-US" sz="2000" dirty="0">
                          <a:effectLst/>
                          <a:highlight>
                            <a:srgbClr val="1297EB"/>
                          </a:highlight>
                          <a:latin typeface="Times New Roman"/>
                        </a:rPr>
                        <a:t>Performance </a:t>
                      </a:r>
                      <a:endParaRPr lang="en-US" dirty="0">
                        <a:effectLst/>
                        <a:highlight>
                          <a:srgbClr val="1297EB"/>
                        </a:highlight>
                        <a:latin typeface="Times New Roman"/>
                      </a:endParaRPr>
                    </a:p>
                    <a:p>
                      <a:pPr lvl="0">
                        <a:buNone/>
                      </a:pPr>
                      <a:r>
                        <a:rPr lang="en-US" sz="2000" dirty="0">
                          <a:effectLst/>
                          <a:highlight>
                            <a:srgbClr val="1297EB"/>
                          </a:highlight>
                          <a:latin typeface="Times New Roman"/>
                        </a:rPr>
                        <a:t>metrics</a:t>
                      </a:r>
                      <a:endParaRPr lang="en-US" dirty="0">
                        <a:effectLst/>
                        <a:highlight>
                          <a:srgbClr val="1297EB"/>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2000" dirty="0">
                          <a:effectLst/>
                          <a:highlight>
                            <a:srgbClr val="CBCCD2"/>
                          </a:highlight>
                          <a:latin typeface="Times New Roman"/>
                        </a:rPr>
                        <a:t>69.30%</a:t>
                      </a:r>
                      <a:endParaRPr lang="en-US" dirty="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dirty="0">
                          <a:effectLst/>
                          <a:highlight>
                            <a:srgbClr val="CBCCD2"/>
                          </a:highlight>
                          <a:latin typeface="Times New Roman"/>
                        </a:rPr>
                        <a:t>81.96%</a:t>
                      </a:r>
                      <a:endParaRPr lang="en-US" dirty="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dirty="0">
                          <a:effectLst/>
                          <a:highlight>
                            <a:srgbClr val="CBCCD2"/>
                          </a:highlight>
                          <a:latin typeface="Times New Roman"/>
                        </a:rPr>
                        <a:t>50.15%</a:t>
                      </a:r>
                      <a:endParaRPr lang="en-US" dirty="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dirty="0">
                          <a:effectLst/>
                          <a:highlight>
                            <a:srgbClr val="CBCCD2"/>
                          </a:highlight>
                          <a:latin typeface="Times New Roman"/>
                        </a:rPr>
                        <a:t>62.22%</a:t>
                      </a:r>
                      <a:endParaRPr lang="en-US" dirty="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extLst>
                  <a:ext uri="{0D108BD9-81ED-4DB2-BD59-A6C34878D82A}">
                    <a16:rowId xmlns:a16="http://schemas.microsoft.com/office/drawing/2014/main" val="2741600335"/>
                  </a:ext>
                </a:extLst>
              </a:tr>
            </a:tbl>
          </a:graphicData>
        </a:graphic>
      </p:graphicFrame>
    </p:spTree>
    <p:extLst>
      <p:ext uri="{BB962C8B-B14F-4D97-AF65-F5344CB8AC3E}">
        <p14:creationId xmlns:p14="http://schemas.microsoft.com/office/powerpoint/2010/main" val="1963539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FA91-9178-35A0-420C-29667AE60FA9}"/>
              </a:ext>
            </a:extLst>
          </p:cNvPr>
          <p:cNvSpPr>
            <a:spLocks noGrp="1"/>
          </p:cNvSpPr>
          <p:nvPr>
            <p:ph type="title"/>
          </p:nvPr>
        </p:nvSpPr>
        <p:spPr/>
        <p:txBody>
          <a:bodyPr/>
          <a:lstStyle/>
          <a:p>
            <a:pPr indent="-347345"/>
            <a:r>
              <a:rPr lang="en-US" dirty="0">
                <a:cs typeface="Arial"/>
              </a:rPr>
              <a:t>Model: Up-Sampled Logistic Regression</a:t>
            </a:r>
            <a:endParaRPr lang="en-US" dirty="0"/>
          </a:p>
        </p:txBody>
      </p:sp>
      <p:sp>
        <p:nvSpPr>
          <p:cNvPr id="4" name="Date Placeholder 3">
            <a:extLst>
              <a:ext uri="{FF2B5EF4-FFF2-40B4-BE49-F238E27FC236}">
                <a16:creationId xmlns:a16="http://schemas.microsoft.com/office/drawing/2014/main" id="{86B1E5EC-0E5C-63FF-F555-89983C0105AA}"/>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6E0BFCC7-B940-A24F-8099-13F7C3119B99}"/>
              </a:ext>
            </a:extLst>
          </p:cNvPr>
          <p:cNvSpPr>
            <a:spLocks noGrp="1"/>
          </p:cNvSpPr>
          <p:nvPr>
            <p:ph type="sldNum" sz="quarter" idx="4"/>
          </p:nvPr>
        </p:nvSpPr>
        <p:spPr/>
        <p:txBody>
          <a:bodyPr/>
          <a:lstStyle/>
          <a:p>
            <a:fld id="{E1497D35-93D5-5047-9160-8F9C97C9D015}" type="slidenum">
              <a:rPr lang="en-US" smtClean="0"/>
              <a:pPr/>
              <a:t>19</a:t>
            </a:fld>
            <a:endParaRPr lang="en-US" dirty="0"/>
          </a:p>
        </p:txBody>
      </p:sp>
      <p:graphicFrame>
        <p:nvGraphicFramePr>
          <p:cNvPr id="7" name="Table 6">
            <a:extLst>
              <a:ext uri="{FF2B5EF4-FFF2-40B4-BE49-F238E27FC236}">
                <a16:creationId xmlns:a16="http://schemas.microsoft.com/office/drawing/2014/main" id="{2C91B036-0C5B-1E98-DCAB-19CE1F424A17}"/>
              </a:ext>
            </a:extLst>
          </p:cNvPr>
          <p:cNvGraphicFramePr>
            <a:graphicFrameLocks noGrp="1"/>
          </p:cNvGraphicFramePr>
          <p:nvPr>
            <p:extLst>
              <p:ext uri="{D42A27DB-BD31-4B8C-83A1-F6EECF244321}">
                <p14:modId xmlns:p14="http://schemas.microsoft.com/office/powerpoint/2010/main" val="3516404725"/>
              </p:ext>
            </p:extLst>
          </p:nvPr>
        </p:nvGraphicFramePr>
        <p:xfrm>
          <a:off x="279670" y="4726502"/>
          <a:ext cx="8690015" cy="1101090"/>
        </p:xfrm>
        <a:graphic>
          <a:graphicData uri="http://schemas.openxmlformats.org/drawingml/2006/table">
            <a:tbl>
              <a:tblPr bandRow="1">
                <a:tableStyleId>{5C22544A-7EE6-4342-B048-85BDC9FD1C3A}</a:tableStyleId>
              </a:tblPr>
              <a:tblGrid>
                <a:gridCol w="1738003">
                  <a:extLst>
                    <a:ext uri="{9D8B030D-6E8A-4147-A177-3AD203B41FA5}">
                      <a16:colId xmlns:a16="http://schemas.microsoft.com/office/drawing/2014/main" val="662678347"/>
                    </a:ext>
                  </a:extLst>
                </a:gridCol>
                <a:gridCol w="1738003">
                  <a:extLst>
                    <a:ext uri="{9D8B030D-6E8A-4147-A177-3AD203B41FA5}">
                      <a16:colId xmlns:a16="http://schemas.microsoft.com/office/drawing/2014/main" val="463865992"/>
                    </a:ext>
                  </a:extLst>
                </a:gridCol>
                <a:gridCol w="1738003">
                  <a:extLst>
                    <a:ext uri="{9D8B030D-6E8A-4147-A177-3AD203B41FA5}">
                      <a16:colId xmlns:a16="http://schemas.microsoft.com/office/drawing/2014/main" val="772690077"/>
                    </a:ext>
                  </a:extLst>
                </a:gridCol>
                <a:gridCol w="1738003">
                  <a:extLst>
                    <a:ext uri="{9D8B030D-6E8A-4147-A177-3AD203B41FA5}">
                      <a16:colId xmlns:a16="http://schemas.microsoft.com/office/drawing/2014/main" val="2262768440"/>
                    </a:ext>
                  </a:extLst>
                </a:gridCol>
                <a:gridCol w="1738003">
                  <a:extLst>
                    <a:ext uri="{9D8B030D-6E8A-4147-A177-3AD203B41FA5}">
                      <a16:colId xmlns:a16="http://schemas.microsoft.com/office/drawing/2014/main" val="978564929"/>
                    </a:ext>
                  </a:extLst>
                </a:gridCol>
              </a:tblGrid>
              <a:tr h="314325">
                <a:tc>
                  <a:txBody>
                    <a:bodyPr/>
                    <a:lstStyle/>
                    <a:p>
                      <a:pPr algn="ctr" fontAlgn="auto"/>
                      <a:endParaRPr lang="en-US" sz="2000" b="1" dirty="0">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Accuracy</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Precision</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Recall</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dirty="0">
                          <a:solidFill>
                            <a:srgbClr val="FFFFFF"/>
                          </a:solidFill>
                          <a:effectLst/>
                          <a:highlight>
                            <a:srgbClr val="011E5E"/>
                          </a:highlight>
                          <a:latin typeface="Times New Roman"/>
                        </a:rPr>
                        <a:t>F1 Score</a:t>
                      </a:r>
                      <a:endParaRPr lang="en-US" sz="2000"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extLst>
                  <a:ext uri="{0D108BD9-81ED-4DB2-BD59-A6C34878D82A}">
                    <a16:rowId xmlns:a16="http://schemas.microsoft.com/office/drawing/2014/main" val="4280375545"/>
                  </a:ext>
                </a:extLst>
              </a:tr>
              <a:tr h="704850">
                <a:tc>
                  <a:txBody>
                    <a:bodyPr/>
                    <a:lstStyle/>
                    <a:p>
                      <a:pPr fontAlgn="base"/>
                      <a:r>
                        <a:rPr lang="en-US" sz="2000">
                          <a:effectLst/>
                          <a:highlight>
                            <a:srgbClr val="1297EB"/>
                          </a:highlight>
                          <a:latin typeface="Times New Roman"/>
                        </a:rPr>
                        <a:t>Performance metrics</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2000" dirty="0">
                          <a:effectLst/>
                          <a:highlight>
                            <a:srgbClr val="CBCCD2"/>
                          </a:highlight>
                          <a:latin typeface="Times New Roman"/>
                        </a:rPr>
                        <a:t>70.59%</a:t>
                      </a:r>
                      <a:endParaRPr lang="en-US" sz="200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dirty="0">
                          <a:effectLst/>
                          <a:highlight>
                            <a:srgbClr val="CBCCD2"/>
                          </a:highlight>
                          <a:latin typeface="Times New Roman"/>
                        </a:rPr>
                        <a:t>78.49%</a:t>
                      </a:r>
                      <a:endParaRPr lang="en-US" sz="200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dirty="0">
                          <a:effectLst/>
                          <a:highlight>
                            <a:srgbClr val="CBCCD2"/>
                          </a:highlight>
                          <a:latin typeface="Times New Roman"/>
                        </a:rPr>
                        <a:t>57.38%</a:t>
                      </a:r>
                      <a:endParaRPr lang="en-US" sz="200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dirty="0">
                          <a:effectLst/>
                          <a:highlight>
                            <a:srgbClr val="CBCCD2"/>
                          </a:highlight>
                          <a:latin typeface="Times New Roman"/>
                        </a:rPr>
                        <a:t>66.29%</a:t>
                      </a:r>
                      <a:endParaRPr lang="en-US" sz="2000">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extLst>
                  <a:ext uri="{0D108BD9-81ED-4DB2-BD59-A6C34878D82A}">
                    <a16:rowId xmlns:a16="http://schemas.microsoft.com/office/drawing/2014/main" val="3150537284"/>
                  </a:ext>
                </a:extLst>
              </a:tr>
            </a:tbl>
          </a:graphicData>
        </a:graphic>
      </p:graphicFrame>
      <p:pic>
        <p:nvPicPr>
          <p:cNvPr id="8" name="Picture 7" descr="A blue squares with white text&#10;&#10;Description automatically generated">
            <a:extLst>
              <a:ext uri="{FF2B5EF4-FFF2-40B4-BE49-F238E27FC236}">
                <a16:creationId xmlns:a16="http://schemas.microsoft.com/office/drawing/2014/main" id="{25BA8C43-F704-022C-E5D1-4EF2FB83CC31}"/>
              </a:ext>
            </a:extLst>
          </p:cNvPr>
          <p:cNvPicPr>
            <a:picLocks noChangeAspect="1"/>
          </p:cNvPicPr>
          <p:nvPr/>
        </p:nvPicPr>
        <p:blipFill>
          <a:blip r:embed="rId2"/>
          <a:stretch>
            <a:fillRect/>
          </a:stretch>
        </p:blipFill>
        <p:spPr>
          <a:xfrm>
            <a:off x="2197741" y="970537"/>
            <a:ext cx="4505325" cy="3676650"/>
          </a:xfrm>
          <a:prstGeom prst="rect">
            <a:avLst/>
          </a:prstGeom>
        </p:spPr>
      </p:pic>
    </p:spTree>
    <p:extLst>
      <p:ext uri="{BB962C8B-B14F-4D97-AF65-F5344CB8AC3E}">
        <p14:creationId xmlns:p14="http://schemas.microsoft.com/office/powerpoint/2010/main" val="997906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1">
            <a:extLst>
              <a:ext uri="{FF2B5EF4-FFF2-40B4-BE49-F238E27FC236}">
                <a16:creationId xmlns:a16="http://schemas.microsoft.com/office/drawing/2014/main" id="{8CDBA623-9F02-4733-F802-819E7F212C56}"/>
              </a:ext>
            </a:extLst>
          </p:cNvPr>
          <p:cNvSpPr/>
          <p:nvPr/>
        </p:nvSpPr>
        <p:spPr>
          <a:xfrm>
            <a:off x="4743132" y="588631"/>
            <a:ext cx="3963901" cy="3794985"/>
          </a:xfrm>
          <a:prstGeom prst="rect">
            <a:avLst/>
          </a:prstGeom>
          <a:solidFill>
            <a:srgbClr val="002D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E2A27B6-F057-3F73-77BB-70EB96A5DA65}"/>
              </a:ext>
            </a:extLst>
          </p:cNvPr>
          <p:cNvSpPr txBox="1"/>
          <p:nvPr/>
        </p:nvSpPr>
        <p:spPr>
          <a:xfrm>
            <a:off x="4581763" y="110694"/>
            <a:ext cx="453934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B8DAFF"/>
                </a:solidFill>
                <a:cs typeface="Times New Roman"/>
              </a:rPr>
              <a:t>Project Presentation Summary</a:t>
            </a:r>
            <a:endParaRPr lang="en-US" sz="2800" b="1" dirty="0">
              <a:solidFill>
                <a:srgbClr val="B8DAFF"/>
              </a:solidFill>
            </a:endParaRPr>
          </a:p>
        </p:txBody>
      </p:sp>
      <p:sp>
        <p:nvSpPr>
          <p:cNvPr id="5" name="TextBox 4">
            <a:extLst>
              <a:ext uri="{FF2B5EF4-FFF2-40B4-BE49-F238E27FC236}">
                <a16:creationId xmlns:a16="http://schemas.microsoft.com/office/drawing/2014/main" id="{9DB83DF1-04A0-66DD-F571-E39D5AD7CEA7}"/>
              </a:ext>
            </a:extLst>
          </p:cNvPr>
          <p:cNvSpPr txBox="1"/>
          <p:nvPr/>
        </p:nvSpPr>
        <p:spPr>
          <a:xfrm>
            <a:off x="4741515" y="1412128"/>
            <a:ext cx="3710406"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000" dirty="0">
                <a:solidFill>
                  <a:srgbClr val="FFFFFF"/>
                </a:solidFill>
                <a:cs typeface="Times New Roman"/>
              </a:rPr>
              <a:t>Project Objective</a:t>
            </a:r>
          </a:p>
          <a:p>
            <a:pPr marL="342900" indent="-342900">
              <a:buFont typeface="Wingdings"/>
              <a:buChar char="§"/>
            </a:pPr>
            <a:r>
              <a:rPr lang="en-US" sz="2000" dirty="0">
                <a:solidFill>
                  <a:srgbClr val="FFFFFF"/>
                </a:solidFill>
                <a:cs typeface="Times New Roman"/>
              </a:rPr>
              <a:t>Data Dictionary</a:t>
            </a:r>
          </a:p>
          <a:p>
            <a:pPr marL="342900" indent="-342900">
              <a:buFont typeface="Wingdings"/>
              <a:buChar char="§"/>
            </a:pPr>
            <a:r>
              <a:rPr lang="en-US" sz="2000" dirty="0">
                <a:solidFill>
                  <a:srgbClr val="FFFFFF"/>
                </a:solidFill>
                <a:cs typeface="Times New Roman"/>
              </a:rPr>
              <a:t>Past </a:t>
            </a:r>
            <a:r>
              <a:rPr lang="en-US" sz="2000" dirty="0" smtClean="0">
                <a:solidFill>
                  <a:srgbClr val="FFFFFF"/>
                </a:solidFill>
                <a:cs typeface="Times New Roman"/>
              </a:rPr>
              <a:t>Researches</a:t>
            </a:r>
          </a:p>
          <a:p>
            <a:pPr marL="342900" indent="-342900">
              <a:buFont typeface="Wingdings"/>
              <a:buChar char="§"/>
            </a:pPr>
            <a:r>
              <a:rPr lang="en-US" sz="2000" dirty="0" smtClean="0">
                <a:solidFill>
                  <a:srgbClr val="FFFFFF"/>
                </a:solidFill>
                <a:cs typeface="Times New Roman"/>
              </a:rPr>
              <a:t>Methodology</a:t>
            </a:r>
            <a:endParaRPr lang="en-US" sz="2000" dirty="0">
              <a:solidFill>
                <a:srgbClr val="FFFFFF"/>
              </a:solidFill>
              <a:cs typeface="Times New Roman"/>
            </a:endParaRPr>
          </a:p>
          <a:p>
            <a:pPr marL="342900" indent="-342900">
              <a:buFont typeface="Wingdings"/>
              <a:buChar char="§"/>
            </a:pPr>
            <a:r>
              <a:rPr lang="en-US" sz="2000" dirty="0">
                <a:solidFill>
                  <a:srgbClr val="FFFFFF"/>
                </a:solidFill>
                <a:cs typeface="Times New Roman"/>
              </a:rPr>
              <a:t>Exploratory data Analysis</a:t>
            </a:r>
          </a:p>
          <a:p>
            <a:pPr marL="342900" indent="-342900">
              <a:buFont typeface="Wingdings"/>
              <a:buChar char="§"/>
            </a:pPr>
            <a:r>
              <a:rPr lang="en-US" sz="2000" dirty="0">
                <a:solidFill>
                  <a:srgbClr val="FFFFFF"/>
                </a:solidFill>
                <a:cs typeface="Times New Roman"/>
              </a:rPr>
              <a:t>Pearson Correlation</a:t>
            </a:r>
          </a:p>
          <a:p>
            <a:pPr marL="342900" indent="-342900">
              <a:buFont typeface="Wingdings"/>
              <a:buChar char="§"/>
            </a:pPr>
            <a:r>
              <a:rPr lang="en-US" sz="2000" dirty="0">
                <a:solidFill>
                  <a:srgbClr val="FFFFFF"/>
                </a:solidFill>
                <a:cs typeface="Times New Roman"/>
              </a:rPr>
              <a:t>Correlation Heatmap</a:t>
            </a:r>
          </a:p>
          <a:p>
            <a:pPr marL="342900" indent="-342900">
              <a:buFont typeface="Wingdings"/>
              <a:buChar char="§"/>
            </a:pPr>
            <a:r>
              <a:rPr lang="en-US" sz="2000" dirty="0">
                <a:solidFill>
                  <a:srgbClr val="FFFFFF"/>
                </a:solidFill>
                <a:cs typeface="Times New Roman"/>
              </a:rPr>
              <a:t>Model Approach</a:t>
            </a:r>
          </a:p>
          <a:p>
            <a:pPr marL="342900" indent="-342900">
              <a:buFont typeface="Wingdings"/>
              <a:buChar char="§"/>
            </a:pPr>
            <a:r>
              <a:rPr lang="en-US" sz="2000" dirty="0">
                <a:solidFill>
                  <a:srgbClr val="FFFFFF"/>
                </a:solidFill>
                <a:cs typeface="Times New Roman"/>
              </a:rPr>
              <a:t>Model Execution</a:t>
            </a:r>
          </a:p>
          <a:p>
            <a:pPr marL="342900" indent="-342900">
              <a:buFont typeface="Wingdings"/>
              <a:buChar char="§"/>
            </a:pPr>
            <a:r>
              <a:rPr lang="en-US" sz="2000" dirty="0">
                <a:solidFill>
                  <a:srgbClr val="FFFFFF"/>
                </a:solidFill>
                <a:cs typeface="Times New Roman"/>
              </a:rPr>
              <a:t>Model Cross Validation</a:t>
            </a:r>
          </a:p>
          <a:p>
            <a:endParaRPr lang="en-US" dirty="0">
              <a:solidFill>
                <a:srgbClr val="FFFFFF"/>
              </a:solidFill>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B6B51-63CA-37A9-A6B7-5BD474F48C34}"/>
              </a:ext>
            </a:extLst>
          </p:cNvPr>
          <p:cNvSpPr>
            <a:spLocks noGrp="1"/>
          </p:cNvSpPr>
          <p:nvPr>
            <p:ph type="title"/>
          </p:nvPr>
        </p:nvSpPr>
        <p:spPr/>
        <p:txBody>
          <a:bodyPr/>
          <a:lstStyle/>
          <a:p>
            <a:pPr indent="-347345"/>
            <a:r>
              <a:rPr lang="en-US" dirty="0">
                <a:cs typeface="Arial"/>
              </a:rPr>
              <a:t>Model Performance Comparison</a:t>
            </a:r>
          </a:p>
        </p:txBody>
      </p:sp>
      <p:sp>
        <p:nvSpPr>
          <p:cNvPr id="4" name="Date Placeholder 3">
            <a:extLst>
              <a:ext uri="{FF2B5EF4-FFF2-40B4-BE49-F238E27FC236}">
                <a16:creationId xmlns:a16="http://schemas.microsoft.com/office/drawing/2014/main" id="{9F4259D3-F5B1-9019-6C70-2557F706353E}"/>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E4977E9F-C6E7-7987-FB2C-7CE5F8D37F5F}"/>
              </a:ext>
            </a:extLst>
          </p:cNvPr>
          <p:cNvSpPr>
            <a:spLocks noGrp="1"/>
          </p:cNvSpPr>
          <p:nvPr>
            <p:ph type="sldNum" sz="quarter" idx="4"/>
          </p:nvPr>
        </p:nvSpPr>
        <p:spPr/>
        <p:txBody>
          <a:bodyPr/>
          <a:lstStyle/>
          <a:p>
            <a:fld id="{E1497D35-93D5-5047-9160-8F9C97C9D015}" type="slidenum">
              <a:rPr lang="en-US" smtClean="0"/>
              <a:pPr/>
              <a:t>20</a:t>
            </a:fld>
            <a:endParaRPr lang="en-US" dirty="0"/>
          </a:p>
        </p:txBody>
      </p:sp>
      <p:pic>
        <p:nvPicPr>
          <p:cNvPr id="6" name="Picture 5" descr="A graph of a receiver operating characteristic&#10;&#10;Description automatically generated">
            <a:extLst>
              <a:ext uri="{FF2B5EF4-FFF2-40B4-BE49-F238E27FC236}">
                <a16:creationId xmlns:a16="http://schemas.microsoft.com/office/drawing/2014/main" id="{BCC56BDE-6D24-6EED-6ECE-1CB26AE4D5FA}"/>
              </a:ext>
            </a:extLst>
          </p:cNvPr>
          <p:cNvPicPr>
            <a:picLocks noChangeAspect="1"/>
          </p:cNvPicPr>
          <p:nvPr/>
        </p:nvPicPr>
        <p:blipFill>
          <a:blip r:embed="rId2"/>
          <a:stretch>
            <a:fillRect/>
          </a:stretch>
        </p:blipFill>
        <p:spPr>
          <a:xfrm>
            <a:off x="-2837" y="1812284"/>
            <a:ext cx="3981856" cy="3306392"/>
          </a:xfrm>
          <a:prstGeom prst="rect">
            <a:avLst/>
          </a:prstGeom>
        </p:spPr>
      </p:pic>
      <p:graphicFrame>
        <p:nvGraphicFramePr>
          <p:cNvPr id="8" name="Table 7">
            <a:extLst>
              <a:ext uri="{FF2B5EF4-FFF2-40B4-BE49-F238E27FC236}">
                <a16:creationId xmlns:a16="http://schemas.microsoft.com/office/drawing/2014/main" id="{0BDA626D-107F-FDE1-0CAC-31053ED886C4}"/>
              </a:ext>
            </a:extLst>
          </p:cNvPr>
          <p:cNvGraphicFramePr>
            <a:graphicFrameLocks noGrp="1"/>
          </p:cNvGraphicFramePr>
          <p:nvPr>
            <p:extLst>
              <p:ext uri="{D42A27DB-BD31-4B8C-83A1-F6EECF244321}">
                <p14:modId xmlns:p14="http://schemas.microsoft.com/office/powerpoint/2010/main" val="3745312817"/>
              </p:ext>
            </p:extLst>
          </p:nvPr>
        </p:nvGraphicFramePr>
        <p:xfrm>
          <a:off x="4024819" y="1945531"/>
          <a:ext cx="5120772" cy="2811250"/>
        </p:xfrm>
        <a:graphic>
          <a:graphicData uri="http://schemas.openxmlformats.org/drawingml/2006/table">
            <a:tbl>
              <a:tblPr bandRow="1">
                <a:tableStyleId>{5C22544A-7EE6-4342-B048-85BDC9FD1C3A}</a:tableStyleId>
              </a:tblPr>
              <a:tblGrid>
                <a:gridCol w="1280193">
                  <a:extLst>
                    <a:ext uri="{9D8B030D-6E8A-4147-A177-3AD203B41FA5}">
                      <a16:colId xmlns:a16="http://schemas.microsoft.com/office/drawing/2014/main" val="4213621690"/>
                    </a:ext>
                  </a:extLst>
                </a:gridCol>
                <a:gridCol w="1280193">
                  <a:extLst>
                    <a:ext uri="{9D8B030D-6E8A-4147-A177-3AD203B41FA5}">
                      <a16:colId xmlns:a16="http://schemas.microsoft.com/office/drawing/2014/main" val="2045456041"/>
                    </a:ext>
                  </a:extLst>
                </a:gridCol>
                <a:gridCol w="1276755">
                  <a:extLst>
                    <a:ext uri="{9D8B030D-6E8A-4147-A177-3AD203B41FA5}">
                      <a16:colId xmlns:a16="http://schemas.microsoft.com/office/drawing/2014/main" val="1486701437"/>
                    </a:ext>
                  </a:extLst>
                </a:gridCol>
                <a:gridCol w="1283631">
                  <a:extLst>
                    <a:ext uri="{9D8B030D-6E8A-4147-A177-3AD203B41FA5}">
                      <a16:colId xmlns:a16="http://schemas.microsoft.com/office/drawing/2014/main" val="5532793"/>
                    </a:ext>
                  </a:extLst>
                </a:gridCol>
              </a:tblGrid>
              <a:tr h="848486">
                <a:tc>
                  <a:txBody>
                    <a:bodyPr/>
                    <a:lstStyle/>
                    <a:p>
                      <a:pPr algn="ctr" fontAlgn="base"/>
                      <a:r>
                        <a:rPr lang="en-US" sz="1900" b="0" dirty="0">
                          <a:solidFill>
                            <a:srgbClr val="FFFFFF"/>
                          </a:solidFill>
                          <a:effectLst/>
                          <a:highlight>
                            <a:srgbClr val="011E5E"/>
                          </a:highlight>
                          <a:latin typeface="Times New Roman"/>
                        </a:rPr>
                        <a:t>Metrics</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1900" b="0">
                          <a:solidFill>
                            <a:srgbClr val="FFFFFF"/>
                          </a:solidFill>
                          <a:effectLst/>
                          <a:highlight>
                            <a:srgbClr val="011E5E"/>
                          </a:highlight>
                          <a:latin typeface="Times New Roman"/>
                        </a:rPr>
                        <a:t>Decision </a:t>
                      </a:r>
                      <a:endParaRPr lang="en-US"/>
                    </a:p>
                    <a:p>
                      <a:pPr lvl="0" algn="ctr">
                        <a:buNone/>
                      </a:pPr>
                      <a:r>
                        <a:rPr lang="en-US" sz="1900" b="0" dirty="0">
                          <a:solidFill>
                            <a:srgbClr val="FFFFFF"/>
                          </a:solidFill>
                          <a:effectLst/>
                          <a:highlight>
                            <a:srgbClr val="011E5E"/>
                          </a:highlight>
                          <a:latin typeface="Times New Roman"/>
                        </a:rPr>
                        <a:t>Tree</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1900" b="0" dirty="0">
                          <a:solidFill>
                            <a:srgbClr val="FFFFFF"/>
                          </a:solidFill>
                          <a:effectLst/>
                          <a:highlight>
                            <a:srgbClr val="011E5E"/>
                          </a:highlight>
                          <a:latin typeface="Times New Roman"/>
                        </a:rPr>
                        <a:t>SVM</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1900" b="0" dirty="0">
                          <a:solidFill>
                            <a:srgbClr val="FFFFFF"/>
                          </a:solidFill>
                          <a:effectLst/>
                          <a:highlight>
                            <a:srgbClr val="011E5E"/>
                          </a:highlight>
                          <a:latin typeface="Times New Roman"/>
                        </a:rPr>
                        <a:t>Logistic </a:t>
                      </a:r>
                      <a:endParaRPr lang="en-US" dirty="0"/>
                    </a:p>
                    <a:p>
                      <a:pPr lvl="0" algn="ctr">
                        <a:buNone/>
                      </a:pPr>
                      <a:r>
                        <a:rPr lang="en-US" sz="1900" b="0" dirty="0">
                          <a:solidFill>
                            <a:srgbClr val="FFFFFF"/>
                          </a:solidFill>
                          <a:effectLst/>
                          <a:highlight>
                            <a:srgbClr val="011E5E"/>
                          </a:highlight>
                          <a:latin typeface="Times New Roman"/>
                        </a:rPr>
                        <a:t>Regression</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extLst>
                  <a:ext uri="{0D108BD9-81ED-4DB2-BD59-A6C34878D82A}">
                    <a16:rowId xmlns:a16="http://schemas.microsoft.com/office/drawing/2014/main" val="975737147"/>
                  </a:ext>
                </a:extLst>
              </a:tr>
              <a:tr h="490691">
                <a:tc>
                  <a:txBody>
                    <a:bodyPr/>
                    <a:lstStyle/>
                    <a:p>
                      <a:pPr fontAlgn="base"/>
                      <a:r>
                        <a:rPr lang="en-US" sz="1900" dirty="0">
                          <a:effectLst/>
                          <a:highlight>
                            <a:srgbClr val="1297EB"/>
                          </a:highlight>
                          <a:latin typeface="Times New Roman"/>
                        </a:rPr>
                        <a:t>Accuracy</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1900" dirty="0">
                          <a:effectLst/>
                          <a:highlight>
                            <a:srgbClr val="CBCCD2"/>
                          </a:highlight>
                          <a:latin typeface="Times New Roman"/>
                        </a:rPr>
                        <a:t>87.97</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1900" dirty="0">
                          <a:effectLst/>
                          <a:highlight>
                            <a:srgbClr val="CBCCD2"/>
                          </a:highlight>
                          <a:latin typeface="Times New Roman"/>
                        </a:rPr>
                        <a:t>69.30</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1900" dirty="0">
                          <a:effectLst/>
                          <a:highlight>
                            <a:srgbClr val="CBCCD2"/>
                          </a:highlight>
                          <a:latin typeface="Times New Roman"/>
                        </a:rPr>
                        <a:t>70.59</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extLst>
                  <a:ext uri="{0D108BD9-81ED-4DB2-BD59-A6C34878D82A}">
                    <a16:rowId xmlns:a16="http://schemas.microsoft.com/office/drawing/2014/main" val="2088690173"/>
                  </a:ext>
                </a:extLst>
              </a:tr>
              <a:tr h="490691">
                <a:tc>
                  <a:txBody>
                    <a:bodyPr/>
                    <a:lstStyle/>
                    <a:p>
                      <a:pPr fontAlgn="base"/>
                      <a:r>
                        <a:rPr lang="en-US" sz="1900" dirty="0">
                          <a:effectLst/>
                          <a:highlight>
                            <a:srgbClr val="1297EB"/>
                          </a:highlight>
                          <a:latin typeface="Times New Roman"/>
                        </a:rPr>
                        <a:t>Precision</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1900" dirty="0">
                          <a:effectLst/>
                          <a:highlight>
                            <a:srgbClr val="E7E7EA"/>
                          </a:highlight>
                          <a:latin typeface="Times New Roman"/>
                        </a:rPr>
                        <a:t>82.70</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1900" dirty="0">
                          <a:effectLst/>
                          <a:highlight>
                            <a:srgbClr val="E7E7EA"/>
                          </a:highlight>
                          <a:latin typeface="Times New Roman"/>
                        </a:rPr>
                        <a:t>81.96</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1900" dirty="0">
                          <a:effectLst/>
                          <a:highlight>
                            <a:srgbClr val="E7E7EA"/>
                          </a:highlight>
                          <a:latin typeface="Times New Roman"/>
                        </a:rPr>
                        <a:t>78.49</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extLst>
                  <a:ext uri="{0D108BD9-81ED-4DB2-BD59-A6C34878D82A}">
                    <a16:rowId xmlns:a16="http://schemas.microsoft.com/office/drawing/2014/main" val="1007936025"/>
                  </a:ext>
                </a:extLst>
              </a:tr>
              <a:tr h="490691">
                <a:tc>
                  <a:txBody>
                    <a:bodyPr/>
                    <a:lstStyle/>
                    <a:p>
                      <a:pPr fontAlgn="base"/>
                      <a:r>
                        <a:rPr lang="en-US" sz="1900" dirty="0">
                          <a:effectLst/>
                          <a:highlight>
                            <a:srgbClr val="1297EB"/>
                          </a:highlight>
                          <a:latin typeface="Times New Roman"/>
                        </a:rPr>
                        <a:t>Recall</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1900" dirty="0">
                          <a:effectLst/>
                          <a:highlight>
                            <a:srgbClr val="CBCCD2"/>
                          </a:highlight>
                          <a:latin typeface="Times New Roman"/>
                        </a:rPr>
                        <a:t>96.28</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1900" dirty="0">
                          <a:effectLst/>
                          <a:highlight>
                            <a:srgbClr val="CBCCD2"/>
                          </a:highlight>
                          <a:latin typeface="Times New Roman"/>
                        </a:rPr>
                        <a:t>50.15</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1900" dirty="0">
                          <a:effectLst/>
                          <a:highlight>
                            <a:srgbClr val="CBCCD2"/>
                          </a:highlight>
                          <a:latin typeface="Times New Roman"/>
                        </a:rPr>
                        <a:t>57.38</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extLst>
                  <a:ext uri="{0D108BD9-81ED-4DB2-BD59-A6C34878D82A}">
                    <a16:rowId xmlns:a16="http://schemas.microsoft.com/office/drawing/2014/main" val="1644393194"/>
                  </a:ext>
                </a:extLst>
              </a:tr>
              <a:tr h="490691">
                <a:tc>
                  <a:txBody>
                    <a:bodyPr/>
                    <a:lstStyle/>
                    <a:p>
                      <a:pPr fontAlgn="base"/>
                      <a:r>
                        <a:rPr lang="en-US" sz="1900" dirty="0">
                          <a:effectLst/>
                          <a:highlight>
                            <a:srgbClr val="1297EB"/>
                          </a:highlight>
                          <a:latin typeface="Times New Roman"/>
                        </a:rPr>
                        <a:t>F1 Score</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1900" dirty="0">
                          <a:effectLst/>
                          <a:highlight>
                            <a:srgbClr val="E7E7EA"/>
                          </a:highlight>
                          <a:latin typeface="Times New Roman"/>
                        </a:rPr>
                        <a:t>88.97</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1900" dirty="0">
                          <a:effectLst/>
                          <a:highlight>
                            <a:srgbClr val="E7E7EA"/>
                          </a:highlight>
                          <a:latin typeface="Times New Roman"/>
                        </a:rPr>
                        <a:t>62.22</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1900" dirty="0">
                          <a:effectLst/>
                          <a:highlight>
                            <a:srgbClr val="E7E7EA"/>
                          </a:highlight>
                          <a:latin typeface="Times New Roman"/>
                        </a:rPr>
                        <a:t>66.29</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extLst>
                  <a:ext uri="{0D108BD9-81ED-4DB2-BD59-A6C34878D82A}">
                    <a16:rowId xmlns:a16="http://schemas.microsoft.com/office/drawing/2014/main" val="1892288799"/>
                  </a:ext>
                </a:extLst>
              </a:tr>
            </a:tbl>
          </a:graphicData>
        </a:graphic>
      </p:graphicFrame>
    </p:spTree>
    <p:extLst>
      <p:ext uri="{BB962C8B-B14F-4D97-AF65-F5344CB8AC3E}">
        <p14:creationId xmlns:p14="http://schemas.microsoft.com/office/powerpoint/2010/main" val="255770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15B4A-5109-D9E3-4BDC-FE212E6A6A72}"/>
              </a:ext>
            </a:extLst>
          </p:cNvPr>
          <p:cNvSpPr>
            <a:spLocks noGrp="1"/>
          </p:cNvSpPr>
          <p:nvPr>
            <p:ph type="title"/>
          </p:nvPr>
        </p:nvSpPr>
        <p:spPr/>
        <p:txBody>
          <a:bodyPr/>
          <a:lstStyle/>
          <a:p>
            <a:pPr indent="-347345"/>
            <a:r>
              <a:rPr lang="en-US" dirty="0">
                <a:cs typeface="Arial"/>
              </a:rPr>
              <a:t>Model: Stratified K Fold Cross validation-</a:t>
            </a:r>
            <a:br>
              <a:rPr lang="en-US" dirty="0">
                <a:cs typeface="Arial"/>
              </a:rPr>
            </a:br>
            <a:r>
              <a:rPr lang="en-US" dirty="0">
                <a:cs typeface="Arial"/>
              </a:rPr>
              <a:t>Decision Tree</a:t>
            </a:r>
          </a:p>
        </p:txBody>
      </p:sp>
      <p:sp>
        <p:nvSpPr>
          <p:cNvPr id="4" name="Date Placeholder 3">
            <a:extLst>
              <a:ext uri="{FF2B5EF4-FFF2-40B4-BE49-F238E27FC236}">
                <a16:creationId xmlns:a16="http://schemas.microsoft.com/office/drawing/2014/main" id="{DAB7686E-CF4B-74C2-A881-C190A77C061D}"/>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05934E3E-A488-537D-2D2B-AA842E3FFA1B}"/>
              </a:ext>
            </a:extLst>
          </p:cNvPr>
          <p:cNvSpPr>
            <a:spLocks noGrp="1"/>
          </p:cNvSpPr>
          <p:nvPr>
            <p:ph type="sldNum" sz="quarter" idx="4"/>
          </p:nvPr>
        </p:nvSpPr>
        <p:spPr/>
        <p:txBody>
          <a:bodyPr/>
          <a:lstStyle/>
          <a:p>
            <a:fld id="{E1497D35-93D5-5047-9160-8F9C97C9D015}" type="slidenum">
              <a:rPr lang="en-US" smtClean="0"/>
              <a:pPr/>
              <a:t>21</a:t>
            </a:fld>
            <a:endParaRPr lang="en-US" dirty="0"/>
          </a:p>
        </p:txBody>
      </p:sp>
      <p:pic>
        <p:nvPicPr>
          <p:cNvPr id="6" name="Picture 5" descr="A blue and white graph&#10;&#10;Description automatically generated">
            <a:extLst>
              <a:ext uri="{FF2B5EF4-FFF2-40B4-BE49-F238E27FC236}">
                <a16:creationId xmlns:a16="http://schemas.microsoft.com/office/drawing/2014/main" id="{B4538CF9-2D84-297F-9B96-063FD536A346}"/>
              </a:ext>
            </a:extLst>
          </p:cNvPr>
          <p:cNvPicPr>
            <a:picLocks noChangeAspect="1"/>
          </p:cNvPicPr>
          <p:nvPr/>
        </p:nvPicPr>
        <p:blipFill>
          <a:blip r:embed="rId2"/>
          <a:stretch>
            <a:fillRect/>
          </a:stretch>
        </p:blipFill>
        <p:spPr>
          <a:xfrm>
            <a:off x="781253" y="1103481"/>
            <a:ext cx="3732179" cy="3038881"/>
          </a:xfrm>
          <a:prstGeom prst="rect">
            <a:avLst/>
          </a:prstGeom>
        </p:spPr>
      </p:pic>
      <p:pic>
        <p:nvPicPr>
          <p:cNvPr id="7" name="Picture 6" descr="A blue and white graph&#10;&#10;Description automatically generated">
            <a:extLst>
              <a:ext uri="{FF2B5EF4-FFF2-40B4-BE49-F238E27FC236}">
                <a16:creationId xmlns:a16="http://schemas.microsoft.com/office/drawing/2014/main" id="{AD5EDB92-A523-62EB-C667-A0C6D0D5EE84}"/>
              </a:ext>
            </a:extLst>
          </p:cNvPr>
          <p:cNvPicPr>
            <a:picLocks noChangeAspect="1"/>
          </p:cNvPicPr>
          <p:nvPr/>
        </p:nvPicPr>
        <p:blipFill>
          <a:blip r:embed="rId3"/>
          <a:stretch>
            <a:fillRect/>
          </a:stretch>
        </p:blipFill>
        <p:spPr>
          <a:xfrm>
            <a:off x="4669276" y="1039644"/>
            <a:ext cx="3812029" cy="3105760"/>
          </a:xfrm>
          <a:prstGeom prst="rect">
            <a:avLst/>
          </a:prstGeom>
        </p:spPr>
      </p:pic>
      <p:graphicFrame>
        <p:nvGraphicFramePr>
          <p:cNvPr id="9" name="Table 8">
            <a:extLst>
              <a:ext uri="{FF2B5EF4-FFF2-40B4-BE49-F238E27FC236}">
                <a16:creationId xmlns:a16="http://schemas.microsoft.com/office/drawing/2014/main" id="{2084BCC0-E7F0-966A-DDAA-17D8C33A07B6}"/>
              </a:ext>
            </a:extLst>
          </p:cNvPr>
          <p:cNvGraphicFramePr>
            <a:graphicFrameLocks noGrp="1"/>
          </p:cNvGraphicFramePr>
          <p:nvPr>
            <p:extLst>
              <p:ext uri="{D42A27DB-BD31-4B8C-83A1-F6EECF244321}">
                <p14:modId xmlns:p14="http://schemas.microsoft.com/office/powerpoint/2010/main" val="3894381442"/>
              </p:ext>
            </p:extLst>
          </p:nvPr>
        </p:nvGraphicFramePr>
        <p:xfrm>
          <a:off x="389106" y="4517281"/>
          <a:ext cx="8556245" cy="1489710"/>
        </p:xfrm>
        <a:graphic>
          <a:graphicData uri="http://schemas.openxmlformats.org/drawingml/2006/table">
            <a:tbl>
              <a:tblPr bandRow="1">
                <a:tableStyleId>{5C22544A-7EE6-4342-B048-85BDC9FD1C3A}</a:tableStyleId>
              </a:tblPr>
              <a:tblGrid>
                <a:gridCol w="1711249">
                  <a:extLst>
                    <a:ext uri="{9D8B030D-6E8A-4147-A177-3AD203B41FA5}">
                      <a16:colId xmlns:a16="http://schemas.microsoft.com/office/drawing/2014/main" val="59975019"/>
                    </a:ext>
                  </a:extLst>
                </a:gridCol>
                <a:gridCol w="1711249">
                  <a:extLst>
                    <a:ext uri="{9D8B030D-6E8A-4147-A177-3AD203B41FA5}">
                      <a16:colId xmlns:a16="http://schemas.microsoft.com/office/drawing/2014/main" val="2162137610"/>
                    </a:ext>
                  </a:extLst>
                </a:gridCol>
                <a:gridCol w="1711249">
                  <a:extLst>
                    <a:ext uri="{9D8B030D-6E8A-4147-A177-3AD203B41FA5}">
                      <a16:colId xmlns:a16="http://schemas.microsoft.com/office/drawing/2014/main" val="904002291"/>
                    </a:ext>
                  </a:extLst>
                </a:gridCol>
                <a:gridCol w="1711249">
                  <a:extLst>
                    <a:ext uri="{9D8B030D-6E8A-4147-A177-3AD203B41FA5}">
                      <a16:colId xmlns:a16="http://schemas.microsoft.com/office/drawing/2014/main" val="302374547"/>
                    </a:ext>
                  </a:extLst>
                </a:gridCol>
                <a:gridCol w="1711249">
                  <a:extLst>
                    <a:ext uri="{9D8B030D-6E8A-4147-A177-3AD203B41FA5}">
                      <a16:colId xmlns:a16="http://schemas.microsoft.com/office/drawing/2014/main" val="386106359"/>
                    </a:ext>
                  </a:extLst>
                </a:gridCol>
              </a:tblGrid>
              <a:tr h="228600">
                <a:tc>
                  <a:txBody>
                    <a:bodyPr/>
                    <a:lstStyle/>
                    <a:p>
                      <a:pPr algn="ctr" fontAlgn="base"/>
                      <a:r>
                        <a:rPr lang="en-US" sz="1900" b="1" dirty="0">
                          <a:solidFill>
                            <a:srgbClr val="FFFFFF"/>
                          </a:solidFill>
                          <a:effectLst/>
                          <a:highlight>
                            <a:srgbClr val="011E5E"/>
                          </a:highlight>
                          <a:latin typeface="Times New Roman"/>
                        </a:rPr>
                        <a:t>Performance metrics</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1900" b="1" dirty="0">
                          <a:solidFill>
                            <a:srgbClr val="FFFFFF"/>
                          </a:solidFill>
                          <a:effectLst/>
                          <a:highlight>
                            <a:srgbClr val="011E5E"/>
                          </a:highlight>
                          <a:latin typeface="Times New Roman"/>
                        </a:rPr>
                        <a:t>Accuracy</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1900" b="1" dirty="0">
                          <a:solidFill>
                            <a:srgbClr val="FFFFFF"/>
                          </a:solidFill>
                          <a:effectLst/>
                          <a:highlight>
                            <a:srgbClr val="011E5E"/>
                          </a:highlight>
                          <a:latin typeface="Times New Roman"/>
                        </a:rPr>
                        <a:t>Precision</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1900" b="1" dirty="0">
                          <a:solidFill>
                            <a:srgbClr val="FFFFFF"/>
                          </a:solidFill>
                          <a:effectLst/>
                          <a:highlight>
                            <a:srgbClr val="011E5E"/>
                          </a:highlight>
                          <a:latin typeface="Times New Roman"/>
                        </a:rPr>
                        <a:t>Recall</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1900" b="1" dirty="0">
                          <a:solidFill>
                            <a:srgbClr val="FFFFFF"/>
                          </a:solidFill>
                          <a:effectLst/>
                          <a:highlight>
                            <a:srgbClr val="011E5E"/>
                          </a:highlight>
                          <a:latin typeface="Times New Roman"/>
                        </a:rPr>
                        <a:t>F1 Score</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extLst>
                  <a:ext uri="{0D108BD9-81ED-4DB2-BD59-A6C34878D82A}">
                    <a16:rowId xmlns:a16="http://schemas.microsoft.com/office/drawing/2014/main" val="3543686087"/>
                  </a:ext>
                </a:extLst>
              </a:tr>
              <a:tr h="409575">
                <a:tc>
                  <a:txBody>
                    <a:bodyPr/>
                    <a:lstStyle/>
                    <a:p>
                      <a:pPr fontAlgn="base"/>
                      <a:r>
                        <a:rPr lang="en-US" sz="1900" dirty="0">
                          <a:effectLst/>
                          <a:highlight>
                            <a:srgbClr val="1297EB"/>
                          </a:highlight>
                          <a:latin typeface="Times New Roman"/>
                        </a:rPr>
                        <a:t>Training Set</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1900" dirty="0">
                          <a:effectLst/>
                          <a:highlight>
                            <a:srgbClr val="CBCCD2"/>
                          </a:highlight>
                          <a:latin typeface="Times New Roman"/>
                        </a:rPr>
                        <a:t>72.26%</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1900" dirty="0">
                          <a:effectLst/>
                          <a:highlight>
                            <a:srgbClr val="CBCCD2"/>
                          </a:highlight>
                          <a:latin typeface="Times New Roman"/>
                        </a:rPr>
                        <a:t>38.33%</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1900" dirty="0">
                          <a:effectLst/>
                          <a:highlight>
                            <a:srgbClr val="CBCCD2"/>
                          </a:highlight>
                          <a:latin typeface="Times New Roman"/>
                        </a:rPr>
                        <a:t>41.38%</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1900" dirty="0">
                          <a:effectLst/>
                          <a:highlight>
                            <a:srgbClr val="CBCCD2"/>
                          </a:highlight>
                          <a:latin typeface="Times New Roman"/>
                        </a:rPr>
                        <a:t>39.79%</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extLst>
                  <a:ext uri="{0D108BD9-81ED-4DB2-BD59-A6C34878D82A}">
                    <a16:rowId xmlns:a16="http://schemas.microsoft.com/office/drawing/2014/main" val="1022036757"/>
                  </a:ext>
                </a:extLst>
              </a:tr>
              <a:tr h="409575">
                <a:tc>
                  <a:txBody>
                    <a:bodyPr/>
                    <a:lstStyle/>
                    <a:p>
                      <a:pPr fontAlgn="base"/>
                      <a:r>
                        <a:rPr lang="en-US" sz="1900" dirty="0">
                          <a:effectLst/>
                          <a:highlight>
                            <a:srgbClr val="1297EB"/>
                          </a:highlight>
                          <a:latin typeface="Times New Roman"/>
                        </a:rPr>
                        <a:t>Test Set</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1900" dirty="0">
                          <a:effectLst/>
                          <a:highlight>
                            <a:srgbClr val="E7E7EA"/>
                          </a:highlight>
                          <a:latin typeface="Times New Roman"/>
                        </a:rPr>
                        <a:t>72.44%</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1900" dirty="0">
                          <a:effectLst/>
                          <a:highlight>
                            <a:srgbClr val="E7E7EA"/>
                          </a:highlight>
                          <a:latin typeface="Times New Roman"/>
                        </a:rPr>
                        <a:t>38.26%</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1900" dirty="0">
                          <a:effectLst/>
                          <a:highlight>
                            <a:srgbClr val="E7E7EA"/>
                          </a:highlight>
                          <a:latin typeface="Times New Roman"/>
                        </a:rPr>
                        <a:t>39.82%</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1900" dirty="0">
                          <a:effectLst/>
                          <a:highlight>
                            <a:srgbClr val="E7E7EA"/>
                          </a:highlight>
                          <a:latin typeface="Times New Roman"/>
                        </a:rPr>
                        <a:t>39.02%</a:t>
                      </a: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extLst>
                  <a:ext uri="{0D108BD9-81ED-4DB2-BD59-A6C34878D82A}">
                    <a16:rowId xmlns:a16="http://schemas.microsoft.com/office/drawing/2014/main" val="1993888923"/>
                  </a:ext>
                </a:extLst>
              </a:tr>
            </a:tbl>
          </a:graphicData>
        </a:graphic>
      </p:graphicFrame>
      <p:sp>
        <p:nvSpPr>
          <p:cNvPr id="10" name="TextBox 4">
            <a:extLst>
              <a:ext uri="{FF2B5EF4-FFF2-40B4-BE49-F238E27FC236}">
                <a16:creationId xmlns:a16="http://schemas.microsoft.com/office/drawing/2014/main" id="{C526FA47-9C5C-12FD-CCE5-AC2B919EE824}"/>
              </a:ext>
            </a:extLst>
          </p:cNvPr>
          <p:cNvSpPr txBox="1"/>
          <p:nvPr/>
        </p:nvSpPr>
        <p:spPr>
          <a:xfrm>
            <a:off x="1958906" y="4108015"/>
            <a:ext cx="1769555"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Times New Roman"/>
                <a:cs typeface="Times New Roman"/>
              </a:rPr>
              <a:t>Training Set</a:t>
            </a:r>
          </a:p>
        </p:txBody>
      </p:sp>
      <p:sp>
        <p:nvSpPr>
          <p:cNvPr id="11" name="TextBox 6">
            <a:extLst>
              <a:ext uri="{FF2B5EF4-FFF2-40B4-BE49-F238E27FC236}">
                <a16:creationId xmlns:a16="http://schemas.microsoft.com/office/drawing/2014/main" id="{052ACCAB-3EA7-2C6D-7206-B8151CEF2823}"/>
              </a:ext>
            </a:extLst>
          </p:cNvPr>
          <p:cNvSpPr txBox="1"/>
          <p:nvPr/>
        </p:nvSpPr>
        <p:spPr>
          <a:xfrm>
            <a:off x="6133683" y="4108015"/>
            <a:ext cx="1270562"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Times New Roman"/>
                <a:cs typeface="Times New Roman"/>
              </a:rPr>
              <a:t>Test Set</a:t>
            </a:r>
          </a:p>
        </p:txBody>
      </p:sp>
    </p:spTree>
    <p:extLst>
      <p:ext uri="{BB962C8B-B14F-4D97-AF65-F5344CB8AC3E}">
        <p14:creationId xmlns:p14="http://schemas.microsoft.com/office/powerpoint/2010/main" val="2225681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EB808-C2B9-9737-872A-804EE811E043}"/>
              </a:ext>
            </a:extLst>
          </p:cNvPr>
          <p:cNvSpPr>
            <a:spLocks noGrp="1"/>
          </p:cNvSpPr>
          <p:nvPr>
            <p:ph type="title"/>
          </p:nvPr>
        </p:nvSpPr>
        <p:spPr/>
        <p:txBody>
          <a:bodyPr/>
          <a:lstStyle/>
          <a:p>
            <a:pPr indent="-347345"/>
            <a:r>
              <a:rPr lang="en-US" dirty="0">
                <a:cs typeface="Arial"/>
              </a:rPr>
              <a:t>Model: Stratified K Fold Cross validation-SVM</a:t>
            </a:r>
            <a:endParaRPr lang="en-US" dirty="0"/>
          </a:p>
        </p:txBody>
      </p:sp>
      <p:sp>
        <p:nvSpPr>
          <p:cNvPr id="4" name="Date Placeholder 3">
            <a:extLst>
              <a:ext uri="{FF2B5EF4-FFF2-40B4-BE49-F238E27FC236}">
                <a16:creationId xmlns:a16="http://schemas.microsoft.com/office/drawing/2014/main" id="{C9A57D67-3416-686F-1F49-03945E4BD503}"/>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4D5DB9-3566-9BAB-ADFB-BEBB532B2F3D}"/>
              </a:ext>
            </a:extLst>
          </p:cNvPr>
          <p:cNvSpPr>
            <a:spLocks noGrp="1"/>
          </p:cNvSpPr>
          <p:nvPr>
            <p:ph type="sldNum" sz="quarter" idx="4"/>
          </p:nvPr>
        </p:nvSpPr>
        <p:spPr/>
        <p:txBody>
          <a:bodyPr/>
          <a:lstStyle/>
          <a:p>
            <a:fld id="{E1497D35-93D5-5047-9160-8F9C97C9D015}" type="slidenum">
              <a:rPr lang="en-US" smtClean="0"/>
              <a:pPr/>
              <a:t>22</a:t>
            </a:fld>
            <a:endParaRPr lang="en-US" dirty="0"/>
          </a:p>
        </p:txBody>
      </p:sp>
      <p:pic>
        <p:nvPicPr>
          <p:cNvPr id="6" name="Picture 5" descr="A blue squares with black numbers&#10;&#10;Description automatically generated">
            <a:extLst>
              <a:ext uri="{FF2B5EF4-FFF2-40B4-BE49-F238E27FC236}">
                <a16:creationId xmlns:a16="http://schemas.microsoft.com/office/drawing/2014/main" id="{F87F08C5-BC5C-D2B1-8304-A9E6DE6706C9}"/>
              </a:ext>
            </a:extLst>
          </p:cNvPr>
          <p:cNvPicPr>
            <a:picLocks noChangeAspect="1"/>
          </p:cNvPicPr>
          <p:nvPr/>
        </p:nvPicPr>
        <p:blipFill>
          <a:blip r:embed="rId2"/>
          <a:stretch>
            <a:fillRect/>
          </a:stretch>
        </p:blipFill>
        <p:spPr>
          <a:xfrm>
            <a:off x="288790" y="793412"/>
            <a:ext cx="4067378" cy="3341857"/>
          </a:xfrm>
          <a:prstGeom prst="rect">
            <a:avLst/>
          </a:prstGeom>
        </p:spPr>
      </p:pic>
      <p:pic>
        <p:nvPicPr>
          <p:cNvPr id="7" name="Picture 6" descr="A blue squares with white text&#10;&#10;Description automatically generated">
            <a:extLst>
              <a:ext uri="{FF2B5EF4-FFF2-40B4-BE49-F238E27FC236}">
                <a16:creationId xmlns:a16="http://schemas.microsoft.com/office/drawing/2014/main" id="{2C6E2378-9A5B-BE8D-D581-3C1F3B333670}"/>
              </a:ext>
            </a:extLst>
          </p:cNvPr>
          <p:cNvPicPr>
            <a:picLocks noChangeAspect="1"/>
          </p:cNvPicPr>
          <p:nvPr/>
        </p:nvPicPr>
        <p:blipFill>
          <a:blip r:embed="rId3"/>
          <a:stretch>
            <a:fillRect/>
          </a:stretch>
        </p:blipFill>
        <p:spPr>
          <a:xfrm>
            <a:off x="4790872" y="796452"/>
            <a:ext cx="4085618" cy="3347937"/>
          </a:xfrm>
          <a:prstGeom prst="rect">
            <a:avLst/>
          </a:prstGeom>
        </p:spPr>
      </p:pic>
      <p:graphicFrame>
        <p:nvGraphicFramePr>
          <p:cNvPr id="11" name="Table 10">
            <a:extLst>
              <a:ext uri="{FF2B5EF4-FFF2-40B4-BE49-F238E27FC236}">
                <a16:creationId xmlns:a16="http://schemas.microsoft.com/office/drawing/2014/main" id="{D60902AE-C58F-8512-BD87-20D3B53A4B9F}"/>
              </a:ext>
            </a:extLst>
          </p:cNvPr>
          <p:cNvGraphicFramePr>
            <a:graphicFrameLocks noGrp="1"/>
          </p:cNvGraphicFramePr>
          <p:nvPr>
            <p:extLst>
              <p:ext uri="{D42A27DB-BD31-4B8C-83A1-F6EECF244321}">
                <p14:modId xmlns:p14="http://schemas.microsoft.com/office/powerpoint/2010/main" val="1306898332"/>
              </p:ext>
            </p:extLst>
          </p:nvPr>
        </p:nvGraphicFramePr>
        <p:xfrm>
          <a:off x="158074" y="4478353"/>
          <a:ext cx="8848090" cy="1520190"/>
        </p:xfrm>
        <a:graphic>
          <a:graphicData uri="http://schemas.openxmlformats.org/drawingml/2006/table">
            <a:tbl>
              <a:tblPr bandRow="1">
                <a:tableStyleId>{5C22544A-7EE6-4342-B048-85BDC9FD1C3A}</a:tableStyleId>
              </a:tblPr>
              <a:tblGrid>
                <a:gridCol w="1769618">
                  <a:extLst>
                    <a:ext uri="{9D8B030D-6E8A-4147-A177-3AD203B41FA5}">
                      <a16:colId xmlns:a16="http://schemas.microsoft.com/office/drawing/2014/main" val="2050758190"/>
                    </a:ext>
                  </a:extLst>
                </a:gridCol>
                <a:gridCol w="1769618">
                  <a:extLst>
                    <a:ext uri="{9D8B030D-6E8A-4147-A177-3AD203B41FA5}">
                      <a16:colId xmlns:a16="http://schemas.microsoft.com/office/drawing/2014/main" val="394687633"/>
                    </a:ext>
                  </a:extLst>
                </a:gridCol>
                <a:gridCol w="1769618">
                  <a:extLst>
                    <a:ext uri="{9D8B030D-6E8A-4147-A177-3AD203B41FA5}">
                      <a16:colId xmlns:a16="http://schemas.microsoft.com/office/drawing/2014/main" val="2095977119"/>
                    </a:ext>
                  </a:extLst>
                </a:gridCol>
                <a:gridCol w="1769618">
                  <a:extLst>
                    <a:ext uri="{9D8B030D-6E8A-4147-A177-3AD203B41FA5}">
                      <a16:colId xmlns:a16="http://schemas.microsoft.com/office/drawing/2014/main" val="4115014387"/>
                    </a:ext>
                  </a:extLst>
                </a:gridCol>
                <a:gridCol w="1769618">
                  <a:extLst>
                    <a:ext uri="{9D8B030D-6E8A-4147-A177-3AD203B41FA5}">
                      <a16:colId xmlns:a16="http://schemas.microsoft.com/office/drawing/2014/main" val="2897520863"/>
                    </a:ext>
                  </a:extLst>
                </a:gridCol>
              </a:tblGrid>
              <a:tr h="228600">
                <a:tc>
                  <a:txBody>
                    <a:bodyPr/>
                    <a:lstStyle/>
                    <a:p>
                      <a:pPr algn="ctr" fontAlgn="base"/>
                      <a:r>
                        <a:rPr lang="en-US" sz="2000" b="1">
                          <a:solidFill>
                            <a:srgbClr val="FFFFFF"/>
                          </a:solidFill>
                          <a:effectLst/>
                          <a:highlight>
                            <a:srgbClr val="011E5E"/>
                          </a:highlight>
                          <a:latin typeface="Times New Roman"/>
                        </a:rPr>
                        <a:t>Performance metrics</a:t>
                      </a:r>
                      <a:endParaRPr lang="en-US"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a:solidFill>
                            <a:srgbClr val="FFFFFF"/>
                          </a:solidFill>
                          <a:effectLst/>
                          <a:highlight>
                            <a:srgbClr val="011E5E"/>
                          </a:highlight>
                          <a:latin typeface="Times New Roman"/>
                        </a:rPr>
                        <a:t>Accuracy</a:t>
                      </a:r>
                      <a:endParaRPr lang="en-US"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a:solidFill>
                            <a:srgbClr val="FFFFFF"/>
                          </a:solidFill>
                          <a:effectLst/>
                          <a:highlight>
                            <a:srgbClr val="011E5E"/>
                          </a:highlight>
                          <a:latin typeface="Times New Roman"/>
                        </a:rPr>
                        <a:t>Precision</a:t>
                      </a:r>
                      <a:endParaRPr lang="en-US"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a:solidFill>
                            <a:srgbClr val="FFFFFF"/>
                          </a:solidFill>
                          <a:effectLst/>
                          <a:highlight>
                            <a:srgbClr val="011E5E"/>
                          </a:highlight>
                          <a:latin typeface="Times New Roman"/>
                        </a:rPr>
                        <a:t>Recall</a:t>
                      </a:r>
                      <a:endParaRPr lang="en-US"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a:solidFill>
                            <a:srgbClr val="FFFFFF"/>
                          </a:solidFill>
                          <a:effectLst/>
                          <a:highlight>
                            <a:srgbClr val="011E5E"/>
                          </a:highlight>
                          <a:latin typeface="Times New Roman"/>
                        </a:rPr>
                        <a:t>F1 Score</a:t>
                      </a:r>
                      <a:endParaRPr lang="en-US"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extLst>
                  <a:ext uri="{0D108BD9-81ED-4DB2-BD59-A6C34878D82A}">
                    <a16:rowId xmlns:a16="http://schemas.microsoft.com/office/drawing/2014/main" val="2953686443"/>
                  </a:ext>
                </a:extLst>
              </a:tr>
              <a:tr h="409575">
                <a:tc>
                  <a:txBody>
                    <a:bodyPr/>
                    <a:lstStyle/>
                    <a:p>
                      <a:pPr fontAlgn="base"/>
                      <a:r>
                        <a:rPr lang="en-US" sz="2000">
                          <a:effectLst/>
                          <a:highlight>
                            <a:srgbClr val="1297EB"/>
                          </a:highlight>
                          <a:latin typeface="Times New Roman"/>
                        </a:rPr>
                        <a:t>Training Set</a:t>
                      </a:r>
                      <a:endParaRPr lang="en-US">
                        <a:effectLst/>
                        <a:highlight>
                          <a:srgbClr val="1297EB"/>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2000">
                          <a:effectLst/>
                          <a:highlight>
                            <a:srgbClr val="CBCCD2"/>
                          </a:highlight>
                          <a:latin typeface="Times New Roman"/>
                        </a:rPr>
                        <a:t>77.85%</a:t>
                      </a:r>
                      <a:endParaRPr lang="en-US">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a:effectLst/>
                          <a:highlight>
                            <a:srgbClr val="CBCCD2"/>
                          </a:highlight>
                          <a:latin typeface="Times New Roman"/>
                        </a:rPr>
                        <a:t>0.00%</a:t>
                      </a:r>
                      <a:endParaRPr lang="en-US">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a:effectLst/>
                          <a:highlight>
                            <a:srgbClr val="CBCCD2"/>
                          </a:highlight>
                          <a:latin typeface="Times New Roman"/>
                        </a:rPr>
                        <a:t>0.00%</a:t>
                      </a:r>
                      <a:endParaRPr lang="en-US">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a:effectLst/>
                          <a:highlight>
                            <a:srgbClr val="CBCCD2"/>
                          </a:highlight>
                          <a:latin typeface="Times New Roman"/>
                        </a:rPr>
                        <a:t>0.00%</a:t>
                      </a:r>
                      <a:endParaRPr lang="en-US">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extLst>
                  <a:ext uri="{0D108BD9-81ED-4DB2-BD59-A6C34878D82A}">
                    <a16:rowId xmlns:a16="http://schemas.microsoft.com/office/drawing/2014/main" val="15763017"/>
                  </a:ext>
                </a:extLst>
              </a:tr>
              <a:tr h="409575">
                <a:tc>
                  <a:txBody>
                    <a:bodyPr/>
                    <a:lstStyle/>
                    <a:p>
                      <a:pPr fontAlgn="base"/>
                      <a:r>
                        <a:rPr lang="en-US" sz="2000">
                          <a:effectLst/>
                          <a:highlight>
                            <a:srgbClr val="1297EB"/>
                          </a:highlight>
                          <a:latin typeface="Times New Roman"/>
                        </a:rPr>
                        <a:t>Test Set</a:t>
                      </a:r>
                      <a:endParaRPr lang="en-US">
                        <a:effectLst/>
                        <a:highlight>
                          <a:srgbClr val="1297EB"/>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2000">
                          <a:effectLst/>
                          <a:highlight>
                            <a:srgbClr val="E7E7EA"/>
                          </a:highlight>
                          <a:latin typeface="Times New Roman"/>
                        </a:rPr>
                        <a:t>77.85%</a:t>
                      </a:r>
                      <a:endParaRPr lang="en-US">
                        <a:effectLst/>
                        <a:highlight>
                          <a:srgbClr val="E7E7EA"/>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2000">
                          <a:effectLst/>
                          <a:highlight>
                            <a:srgbClr val="E7E7EA"/>
                          </a:highlight>
                          <a:latin typeface="Times New Roman"/>
                        </a:rPr>
                        <a:t>0.00%</a:t>
                      </a:r>
                      <a:endParaRPr lang="en-US">
                        <a:effectLst/>
                        <a:highlight>
                          <a:srgbClr val="E7E7EA"/>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2000">
                          <a:effectLst/>
                          <a:highlight>
                            <a:srgbClr val="E7E7EA"/>
                          </a:highlight>
                          <a:latin typeface="Times New Roman"/>
                        </a:rPr>
                        <a:t>0.00%</a:t>
                      </a:r>
                      <a:endParaRPr lang="en-US">
                        <a:effectLst/>
                        <a:highlight>
                          <a:srgbClr val="E7E7EA"/>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2000">
                          <a:effectLst/>
                          <a:highlight>
                            <a:srgbClr val="E7E7EA"/>
                          </a:highlight>
                          <a:latin typeface="Times New Roman"/>
                        </a:rPr>
                        <a:t>0.00%</a:t>
                      </a:r>
                      <a:endParaRPr lang="en-US">
                        <a:effectLst/>
                        <a:highlight>
                          <a:srgbClr val="E7E7EA"/>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extLst>
                  <a:ext uri="{0D108BD9-81ED-4DB2-BD59-A6C34878D82A}">
                    <a16:rowId xmlns:a16="http://schemas.microsoft.com/office/drawing/2014/main" val="1777530415"/>
                  </a:ext>
                </a:extLst>
              </a:tr>
            </a:tbl>
          </a:graphicData>
        </a:graphic>
      </p:graphicFrame>
      <p:sp>
        <p:nvSpPr>
          <p:cNvPr id="13" name="TextBox 4">
            <a:extLst>
              <a:ext uri="{FF2B5EF4-FFF2-40B4-BE49-F238E27FC236}">
                <a16:creationId xmlns:a16="http://schemas.microsoft.com/office/drawing/2014/main" id="{8FFD1FF0-BADC-B999-F7FD-EE32A918E05D}"/>
              </a:ext>
            </a:extLst>
          </p:cNvPr>
          <p:cNvSpPr txBox="1"/>
          <p:nvPr/>
        </p:nvSpPr>
        <p:spPr>
          <a:xfrm>
            <a:off x="1691395" y="4083696"/>
            <a:ext cx="1769555"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Times New Roman"/>
                <a:cs typeface="Times New Roman"/>
              </a:rPr>
              <a:t>Training Set</a:t>
            </a:r>
          </a:p>
        </p:txBody>
      </p:sp>
      <p:sp>
        <p:nvSpPr>
          <p:cNvPr id="15" name="TextBox 6">
            <a:extLst>
              <a:ext uri="{FF2B5EF4-FFF2-40B4-BE49-F238E27FC236}">
                <a16:creationId xmlns:a16="http://schemas.microsoft.com/office/drawing/2014/main" id="{C98EFB10-DC23-7143-053D-C58585DBE992}"/>
              </a:ext>
            </a:extLst>
          </p:cNvPr>
          <p:cNvSpPr txBox="1"/>
          <p:nvPr/>
        </p:nvSpPr>
        <p:spPr>
          <a:xfrm>
            <a:off x="6534949" y="4083696"/>
            <a:ext cx="1270562"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Times New Roman"/>
                <a:cs typeface="Times New Roman"/>
              </a:rPr>
              <a:t>Test Set</a:t>
            </a:r>
          </a:p>
        </p:txBody>
      </p:sp>
    </p:spTree>
    <p:extLst>
      <p:ext uri="{BB962C8B-B14F-4D97-AF65-F5344CB8AC3E}">
        <p14:creationId xmlns:p14="http://schemas.microsoft.com/office/powerpoint/2010/main" val="549914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8C59-5A32-93D9-9FF6-8E7B6F6C979B}"/>
              </a:ext>
            </a:extLst>
          </p:cNvPr>
          <p:cNvSpPr>
            <a:spLocks noGrp="1"/>
          </p:cNvSpPr>
          <p:nvPr>
            <p:ph type="title"/>
          </p:nvPr>
        </p:nvSpPr>
        <p:spPr/>
        <p:txBody>
          <a:bodyPr/>
          <a:lstStyle/>
          <a:p>
            <a:pPr indent="-347345"/>
            <a:r>
              <a:rPr lang="en-US" dirty="0">
                <a:cs typeface="Arial"/>
              </a:rPr>
              <a:t>Model: Stratified K Fold Cross validation-</a:t>
            </a:r>
            <a:br>
              <a:rPr lang="en-US" dirty="0">
                <a:cs typeface="Arial"/>
              </a:rPr>
            </a:br>
            <a:r>
              <a:rPr lang="en-US" dirty="0">
                <a:cs typeface="Arial"/>
              </a:rPr>
              <a:t>Logistic Regression</a:t>
            </a:r>
            <a:endParaRPr lang="en-US" dirty="0"/>
          </a:p>
        </p:txBody>
      </p:sp>
      <p:sp>
        <p:nvSpPr>
          <p:cNvPr id="4" name="Date Placeholder 3">
            <a:extLst>
              <a:ext uri="{FF2B5EF4-FFF2-40B4-BE49-F238E27FC236}">
                <a16:creationId xmlns:a16="http://schemas.microsoft.com/office/drawing/2014/main" id="{A65FD6DF-6A5B-E22F-F9C6-73BBFC7EAFB3}"/>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D301F952-390B-9584-0B87-CDC69A0271C9}"/>
              </a:ext>
            </a:extLst>
          </p:cNvPr>
          <p:cNvSpPr>
            <a:spLocks noGrp="1"/>
          </p:cNvSpPr>
          <p:nvPr>
            <p:ph type="sldNum" sz="quarter" idx="4"/>
          </p:nvPr>
        </p:nvSpPr>
        <p:spPr/>
        <p:txBody>
          <a:bodyPr/>
          <a:lstStyle/>
          <a:p>
            <a:fld id="{E1497D35-93D5-5047-9160-8F9C97C9D015}" type="slidenum">
              <a:rPr lang="en-US" smtClean="0"/>
              <a:pPr/>
              <a:t>23</a:t>
            </a:fld>
            <a:endParaRPr lang="en-US" dirty="0"/>
          </a:p>
        </p:txBody>
      </p:sp>
      <p:pic>
        <p:nvPicPr>
          <p:cNvPr id="6" name="Picture 5">
            <a:extLst>
              <a:ext uri="{FF2B5EF4-FFF2-40B4-BE49-F238E27FC236}">
                <a16:creationId xmlns:a16="http://schemas.microsoft.com/office/drawing/2014/main" id="{B30E268F-59C2-DA22-349D-985B01A69A08}"/>
              </a:ext>
            </a:extLst>
          </p:cNvPr>
          <p:cNvPicPr>
            <a:picLocks noChangeAspect="1"/>
          </p:cNvPicPr>
          <p:nvPr/>
        </p:nvPicPr>
        <p:blipFill>
          <a:blip r:embed="rId2"/>
          <a:stretch>
            <a:fillRect/>
          </a:stretch>
        </p:blipFill>
        <p:spPr>
          <a:xfrm>
            <a:off x="489423" y="1146040"/>
            <a:ext cx="3779804" cy="3076981"/>
          </a:xfrm>
          <a:prstGeom prst="rect">
            <a:avLst/>
          </a:prstGeom>
        </p:spPr>
      </p:pic>
      <p:pic>
        <p:nvPicPr>
          <p:cNvPr id="7" name="Picture 6" descr="A blue squares with white text&#10;&#10;Description automatically generated">
            <a:extLst>
              <a:ext uri="{FF2B5EF4-FFF2-40B4-BE49-F238E27FC236}">
                <a16:creationId xmlns:a16="http://schemas.microsoft.com/office/drawing/2014/main" id="{2C17D76A-A117-1EFE-64B8-84E43F705583}"/>
              </a:ext>
            </a:extLst>
          </p:cNvPr>
          <p:cNvPicPr>
            <a:picLocks noChangeAspect="1"/>
          </p:cNvPicPr>
          <p:nvPr/>
        </p:nvPicPr>
        <p:blipFill>
          <a:blip r:embed="rId3"/>
          <a:stretch>
            <a:fillRect/>
          </a:stretch>
        </p:blipFill>
        <p:spPr>
          <a:xfrm>
            <a:off x="4699675" y="1143000"/>
            <a:ext cx="3760754" cy="3083061"/>
          </a:xfrm>
          <a:prstGeom prst="rect">
            <a:avLst/>
          </a:prstGeom>
        </p:spPr>
      </p:pic>
      <p:graphicFrame>
        <p:nvGraphicFramePr>
          <p:cNvPr id="11" name="Table 10">
            <a:extLst>
              <a:ext uri="{FF2B5EF4-FFF2-40B4-BE49-F238E27FC236}">
                <a16:creationId xmlns:a16="http://schemas.microsoft.com/office/drawing/2014/main" id="{0F94B591-A521-AB42-5655-8FFC08514A56}"/>
              </a:ext>
            </a:extLst>
          </p:cNvPr>
          <p:cNvGraphicFramePr>
            <a:graphicFrameLocks noGrp="1"/>
          </p:cNvGraphicFramePr>
          <p:nvPr>
            <p:extLst>
              <p:ext uri="{D42A27DB-BD31-4B8C-83A1-F6EECF244321}">
                <p14:modId xmlns:p14="http://schemas.microsoft.com/office/powerpoint/2010/main" val="3450651120"/>
              </p:ext>
            </p:extLst>
          </p:nvPr>
        </p:nvGraphicFramePr>
        <p:xfrm>
          <a:off x="279670" y="4468643"/>
          <a:ext cx="8604895" cy="1520190"/>
        </p:xfrm>
        <a:graphic>
          <a:graphicData uri="http://schemas.openxmlformats.org/drawingml/2006/table">
            <a:tbl>
              <a:tblPr bandRow="1">
                <a:tableStyleId>{5C22544A-7EE6-4342-B048-85BDC9FD1C3A}</a:tableStyleId>
              </a:tblPr>
              <a:tblGrid>
                <a:gridCol w="1720979">
                  <a:extLst>
                    <a:ext uri="{9D8B030D-6E8A-4147-A177-3AD203B41FA5}">
                      <a16:colId xmlns:a16="http://schemas.microsoft.com/office/drawing/2014/main" val="48083201"/>
                    </a:ext>
                  </a:extLst>
                </a:gridCol>
                <a:gridCol w="1720979">
                  <a:extLst>
                    <a:ext uri="{9D8B030D-6E8A-4147-A177-3AD203B41FA5}">
                      <a16:colId xmlns:a16="http://schemas.microsoft.com/office/drawing/2014/main" val="512343683"/>
                    </a:ext>
                  </a:extLst>
                </a:gridCol>
                <a:gridCol w="1720979">
                  <a:extLst>
                    <a:ext uri="{9D8B030D-6E8A-4147-A177-3AD203B41FA5}">
                      <a16:colId xmlns:a16="http://schemas.microsoft.com/office/drawing/2014/main" val="565328858"/>
                    </a:ext>
                  </a:extLst>
                </a:gridCol>
                <a:gridCol w="1720979">
                  <a:extLst>
                    <a:ext uri="{9D8B030D-6E8A-4147-A177-3AD203B41FA5}">
                      <a16:colId xmlns:a16="http://schemas.microsoft.com/office/drawing/2014/main" val="41678088"/>
                    </a:ext>
                  </a:extLst>
                </a:gridCol>
                <a:gridCol w="1720979">
                  <a:extLst>
                    <a:ext uri="{9D8B030D-6E8A-4147-A177-3AD203B41FA5}">
                      <a16:colId xmlns:a16="http://schemas.microsoft.com/office/drawing/2014/main" val="974064437"/>
                    </a:ext>
                  </a:extLst>
                </a:gridCol>
              </a:tblGrid>
              <a:tr h="228600">
                <a:tc>
                  <a:txBody>
                    <a:bodyPr/>
                    <a:lstStyle/>
                    <a:p>
                      <a:pPr algn="ctr" fontAlgn="base"/>
                      <a:r>
                        <a:rPr lang="en-US" sz="2000" b="1">
                          <a:solidFill>
                            <a:srgbClr val="FFFFFF"/>
                          </a:solidFill>
                          <a:effectLst/>
                          <a:highlight>
                            <a:srgbClr val="011E5E"/>
                          </a:highlight>
                          <a:latin typeface="Times New Roman"/>
                        </a:rPr>
                        <a:t>Performance metrics</a:t>
                      </a:r>
                      <a:endParaRPr lang="en-US"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a:solidFill>
                            <a:srgbClr val="FFFFFF"/>
                          </a:solidFill>
                          <a:effectLst/>
                          <a:highlight>
                            <a:srgbClr val="011E5E"/>
                          </a:highlight>
                          <a:latin typeface="Times New Roman"/>
                        </a:rPr>
                        <a:t>Accuracy</a:t>
                      </a:r>
                      <a:endParaRPr lang="en-US"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a:solidFill>
                            <a:srgbClr val="FFFFFF"/>
                          </a:solidFill>
                          <a:effectLst/>
                          <a:highlight>
                            <a:srgbClr val="011E5E"/>
                          </a:highlight>
                          <a:latin typeface="Times New Roman"/>
                        </a:rPr>
                        <a:t>Precision</a:t>
                      </a:r>
                      <a:endParaRPr lang="en-US"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a:solidFill>
                            <a:srgbClr val="FFFFFF"/>
                          </a:solidFill>
                          <a:effectLst/>
                          <a:highlight>
                            <a:srgbClr val="011E5E"/>
                          </a:highlight>
                          <a:latin typeface="Times New Roman"/>
                        </a:rPr>
                        <a:t>Recall</a:t>
                      </a:r>
                      <a:endParaRPr lang="en-US"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tc>
                  <a:txBody>
                    <a:bodyPr/>
                    <a:lstStyle/>
                    <a:p>
                      <a:pPr algn="ctr" fontAlgn="base"/>
                      <a:r>
                        <a:rPr lang="en-US" sz="2000" b="1">
                          <a:solidFill>
                            <a:srgbClr val="FFFFFF"/>
                          </a:solidFill>
                          <a:effectLst/>
                          <a:highlight>
                            <a:srgbClr val="011E5E"/>
                          </a:highlight>
                          <a:latin typeface="Times New Roman"/>
                        </a:rPr>
                        <a:t>F1 Score</a:t>
                      </a:r>
                      <a:endParaRPr lang="en-US" b="1">
                        <a:solidFill>
                          <a:srgbClr val="FFFFFF"/>
                        </a:solidFill>
                        <a:effectLst/>
                        <a:highlight>
                          <a:srgbClr val="011E5E"/>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011E5E"/>
                    </a:solidFill>
                  </a:tcPr>
                </a:tc>
                <a:extLst>
                  <a:ext uri="{0D108BD9-81ED-4DB2-BD59-A6C34878D82A}">
                    <a16:rowId xmlns:a16="http://schemas.microsoft.com/office/drawing/2014/main" val="3657763657"/>
                  </a:ext>
                </a:extLst>
              </a:tr>
              <a:tr h="409575">
                <a:tc>
                  <a:txBody>
                    <a:bodyPr/>
                    <a:lstStyle/>
                    <a:p>
                      <a:pPr fontAlgn="base"/>
                      <a:r>
                        <a:rPr lang="en-US" sz="2000">
                          <a:effectLst/>
                          <a:highlight>
                            <a:srgbClr val="1297EB"/>
                          </a:highlight>
                          <a:latin typeface="Times New Roman"/>
                        </a:rPr>
                        <a:t>Training Set</a:t>
                      </a:r>
                      <a:endParaRPr lang="en-US">
                        <a:effectLst/>
                        <a:highlight>
                          <a:srgbClr val="1297EB"/>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2000">
                          <a:effectLst/>
                          <a:highlight>
                            <a:srgbClr val="CBCCD2"/>
                          </a:highlight>
                          <a:latin typeface="Times New Roman"/>
                        </a:rPr>
                        <a:t>77.85%</a:t>
                      </a:r>
                      <a:endParaRPr lang="en-US">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a:effectLst/>
                          <a:highlight>
                            <a:srgbClr val="CBCCD2"/>
                          </a:highlight>
                          <a:latin typeface="Times New Roman"/>
                        </a:rPr>
                        <a:t>0.00%</a:t>
                      </a:r>
                      <a:endParaRPr lang="en-US">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a:effectLst/>
                          <a:highlight>
                            <a:srgbClr val="CBCCD2"/>
                          </a:highlight>
                          <a:latin typeface="Times New Roman"/>
                        </a:rPr>
                        <a:t>0.00%</a:t>
                      </a:r>
                      <a:endParaRPr lang="en-US">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tc>
                  <a:txBody>
                    <a:bodyPr/>
                    <a:lstStyle/>
                    <a:p>
                      <a:pPr algn="ctr" fontAlgn="base"/>
                      <a:r>
                        <a:rPr lang="en-US" sz="2000">
                          <a:effectLst/>
                          <a:highlight>
                            <a:srgbClr val="CBCCD2"/>
                          </a:highlight>
                          <a:latin typeface="Times New Roman"/>
                        </a:rPr>
                        <a:t>0.00%</a:t>
                      </a:r>
                      <a:endParaRPr lang="en-US">
                        <a:effectLst/>
                        <a:highlight>
                          <a:srgbClr val="CBCCD2"/>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CBCCD2"/>
                    </a:solidFill>
                  </a:tcPr>
                </a:tc>
                <a:extLst>
                  <a:ext uri="{0D108BD9-81ED-4DB2-BD59-A6C34878D82A}">
                    <a16:rowId xmlns:a16="http://schemas.microsoft.com/office/drawing/2014/main" val="3844282127"/>
                  </a:ext>
                </a:extLst>
              </a:tr>
              <a:tr h="409575">
                <a:tc>
                  <a:txBody>
                    <a:bodyPr/>
                    <a:lstStyle/>
                    <a:p>
                      <a:pPr fontAlgn="base"/>
                      <a:r>
                        <a:rPr lang="en-US" sz="2000">
                          <a:effectLst/>
                          <a:highlight>
                            <a:srgbClr val="1297EB"/>
                          </a:highlight>
                          <a:latin typeface="Times New Roman"/>
                        </a:rPr>
                        <a:t>Test Set</a:t>
                      </a:r>
                      <a:endParaRPr lang="en-US">
                        <a:effectLst/>
                        <a:highlight>
                          <a:srgbClr val="1297EB"/>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1297EB"/>
                    </a:solidFill>
                  </a:tcPr>
                </a:tc>
                <a:tc>
                  <a:txBody>
                    <a:bodyPr/>
                    <a:lstStyle/>
                    <a:p>
                      <a:pPr algn="ctr" fontAlgn="base"/>
                      <a:r>
                        <a:rPr lang="en-US" sz="2000">
                          <a:effectLst/>
                          <a:highlight>
                            <a:srgbClr val="E7E7EA"/>
                          </a:highlight>
                          <a:latin typeface="Times New Roman"/>
                        </a:rPr>
                        <a:t>77.85%</a:t>
                      </a:r>
                      <a:endParaRPr lang="en-US">
                        <a:effectLst/>
                        <a:highlight>
                          <a:srgbClr val="E7E7EA"/>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2000">
                          <a:effectLst/>
                          <a:highlight>
                            <a:srgbClr val="E7E7EA"/>
                          </a:highlight>
                          <a:latin typeface="Times New Roman"/>
                        </a:rPr>
                        <a:t>0.00%</a:t>
                      </a:r>
                      <a:endParaRPr lang="en-US">
                        <a:effectLst/>
                        <a:highlight>
                          <a:srgbClr val="E7E7EA"/>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2000">
                          <a:effectLst/>
                          <a:highlight>
                            <a:srgbClr val="E7E7EA"/>
                          </a:highlight>
                          <a:latin typeface="Times New Roman"/>
                        </a:rPr>
                        <a:t>0.00%</a:t>
                      </a:r>
                      <a:endParaRPr lang="en-US">
                        <a:effectLst/>
                        <a:highlight>
                          <a:srgbClr val="E7E7EA"/>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tc>
                  <a:txBody>
                    <a:bodyPr/>
                    <a:lstStyle/>
                    <a:p>
                      <a:pPr algn="ctr" fontAlgn="base"/>
                      <a:r>
                        <a:rPr lang="en-US" sz="2000">
                          <a:effectLst/>
                          <a:highlight>
                            <a:srgbClr val="E7E7EA"/>
                          </a:highlight>
                          <a:latin typeface="Times New Roman"/>
                        </a:rPr>
                        <a:t>0.00%</a:t>
                      </a:r>
                      <a:endParaRPr lang="en-US">
                        <a:effectLst/>
                        <a:highlight>
                          <a:srgbClr val="E7E7EA"/>
                        </a:highlight>
                        <a:latin typeface="Times New Roman"/>
                      </a:endParaRPr>
                    </a:p>
                  </a:txBody>
                  <a:tcPr>
                    <a:lnL w="9944" cap="flat" cmpd="sng" algn="ctr">
                      <a:solidFill>
                        <a:srgbClr val="FFFFFF"/>
                      </a:solidFill>
                      <a:prstDash val="solid"/>
                      <a:round/>
                      <a:headEnd type="none" w="med" len="med"/>
                      <a:tailEnd type="none" w="med" len="med"/>
                    </a:lnL>
                    <a:lnR w="9944" cap="flat" cmpd="sng" algn="ctr">
                      <a:solidFill>
                        <a:srgbClr val="FFFFFF"/>
                      </a:solidFill>
                      <a:prstDash val="solid"/>
                      <a:round/>
                      <a:headEnd type="none" w="med" len="med"/>
                      <a:tailEnd type="none" w="med" len="med"/>
                    </a:lnR>
                    <a:lnT w="9944" cap="flat" cmpd="sng" algn="ctr">
                      <a:solidFill>
                        <a:srgbClr val="FFFFFF"/>
                      </a:solidFill>
                      <a:prstDash val="solid"/>
                      <a:round/>
                      <a:headEnd type="none" w="med" len="med"/>
                      <a:tailEnd type="none" w="med" len="med"/>
                    </a:lnT>
                    <a:lnB w="9944" cap="flat" cmpd="sng" algn="ctr">
                      <a:solidFill>
                        <a:srgbClr val="FFFFFF"/>
                      </a:solidFill>
                      <a:prstDash val="solid"/>
                      <a:round/>
                      <a:headEnd type="none" w="med" len="med"/>
                      <a:tailEnd type="none" w="med" len="med"/>
                    </a:lnB>
                    <a:solidFill>
                      <a:srgbClr val="E7E7EA"/>
                    </a:solidFill>
                  </a:tcPr>
                </a:tc>
                <a:extLst>
                  <a:ext uri="{0D108BD9-81ED-4DB2-BD59-A6C34878D82A}">
                    <a16:rowId xmlns:a16="http://schemas.microsoft.com/office/drawing/2014/main" val="1796052110"/>
                  </a:ext>
                </a:extLst>
              </a:tr>
            </a:tbl>
          </a:graphicData>
        </a:graphic>
      </p:graphicFrame>
      <p:sp>
        <p:nvSpPr>
          <p:cNvPr id="13" name="TextBox 4">
            <a:extLst>
              <a:ext uri="{FF2B5EF4-FFF2-40B4-BE49-F238E27FC236}">
                <a16:creationId xmlns:a16="http://schemas.microsoft.com/office/drawing/2014/main" id="{F59A82C6-93F7-07FB-5F69-4CB1FEC17B85}"/>
              </a:ext>
            </a:extLst>
          </p:cNvPr>
          <p:cNvSpPr txBox="1"/>
          <p:nvPr/>
        </p:nvSpPr>
        <p:spPr>
          <a:xfrm>
            <a:off x="1800831" y="4083696"/>
            <a:ext cx="1769555"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Times New Roman"/>
                <a:cs typeface="Times New Roman"/>
              </a:rPr>
              <a:t>Training Set</a:t>
            </a:r>
          </a:p>
        </p:txBody>
      </p:sp>
      <p:sp>
        <p:nvSpPr>
          <p:cNvPr id="15" name="TextBox 6">
            <a:extLst>
              <a:ext uri="{FF2B5EF4-FFF2-40B4-BE49-F238E27FC236}">
                <a16:creationId xmlns:a16="http://schemas.microsoft.com/office/drawing/2014/main" id="{B8B89B22-88A0-1F4D-8B73-19E367F1AAF3}"/>
              </a:ext>
            </a:extLst>
          </p:cNvPr>
          <p:cNvSpPr txBox="1"/>
          <p:nvPr/>
        </p:nvSpPr>
        <p:spPr>
          <a:xfrm>
            <a:off x="6243119" y="4083696"/>
            <a:ext cx="1270562"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Times New Roman"/>
                <a:cs typeface="Times New Roman"/>
              </a:rPr>
              <a:t>Test Set</a:t>
            </a:r>
          </a:p>
        </p:txBody>
      </p:sp>
    </p:spTree>
    <p:extLst>
      <p:ext uri="{BB962C8B-B14F-4D97-AF65-F5344CB8AC3E}">
        <p14:creationId xmlns:p14="http://schemas.microsoft.com/office/powerpoint/2010/main" val="3668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A5FB0-32A7-B563-4F3A-A028D64072C8}"/>
              </a:ext>
            </a:extLst>
          </p:cNvPr>
          <p:cNvSpPr>
            <a:spLocks noGrp="1"/>
          </p:cNvSpPr>
          <p:nvPr>
            <p:ph type="title"/>
          </p:nvPr>
        </p:nvSpPr>
        <p:spPr/>
        <p:txBody>
          <a:bodyPr/>
          <a:lstStyle/>
          <a:p>
            <a:pPr indent="-347345"/>
            <a:r>
              <a:rPr lang="en-US" dirty="0">
                <a:cs typeface="Arial"/>
              </a:rPr>
              <a:t>Result Decision: Decision Tree</a:t>
            </a:r>
          </a:p>
        </p:txBody>
      </p:sp>
      <p:sp>
        <p:nvSpPr>
          <p:cNvPr id="4" name="Date Placeholder 3">
            <a:extLst>
              <a:ext uri="{FF2B5EF4-FFF2-40B4-BE49-F238E27FC236}">
                <a16:creationId xmlns:a16="http://schemas.microsoft.com/office/drawing/2014/main" id="{A22D2804-0975-47B0-0796-920FB7EDDAAB}"/>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CA7E807B-6AA1-94C9-64E5-CE989DF5C712}"/>
              </a:ext>
            </a:extLst>
          </p:cNvPr>
          <p:cNvSpPr>
            <a:spLocks noGrp="1"/>
          </p:cNvSpPr>
          <p:nvPr>
            <p:ph type="sldNum" sz="quarter" idx="4"/>
          </p:nvPr>
        </p:nvSpPr>
        <p:spPr/>
        <p:txBody>
          <a:bodyPr/>
          <a:lstStyle/>
          <a:p>
            <a:fld id="{E1497D35-93D5-5047-9160-8F9C97C9D015}" type="slidenum">
              <a:rPr lang="en-US" smtClean="0"/>
              <a:pPr/>
              <a:t>24</a:t>
            </a:fld>
            <a:endParaRPr lang="en-US" dirty="0"/>
          </a:p>
        </p:txBody>
      </p:sp>
      <p:pic>
        <p:nvPicPr>
          <p:cNvPr id="6" name="Picture 5" descr="A graph of a number of people&#10;&#10;Description automatically generated">
            <a:extLst>
              <a:ext uri="{FF2B5EF4-FFF2-40B4-BE49-F238E27FC236}">
                <a16:creationId xmlns:a16="http://schemas.microsoft.com/office/drawing/2014/main" id="{11B245F6-FA92-AF75-9FC1-9C4301599153}"/>
              </a:ext>
            </a:extLst>
          </p:cNvPr>
          <p:cNvPicPr>
            <a:picLocks noChangeAspect="1"/>
          </p:cNvPicPr>
          <p:nvPr/>
        </p:nvPicPr>
        <p:blipFill>
          <a:blip r:embed="rId2"/>
          <a:stretch>
            <a:fillRect/>
          </a:stretch>
        </p:blipFill>
        <p:spPr>
          <a:xfrm>
            <a:off x="677895" y="726535"/>
            <a:ext cx="3896537" cy="3460413"/>
          </a:xfrm>
          <a:prstGeom prst="rect">
            <a:avLst/>
          </a:prstGeom>
        </p:spPr>
      </p:pic>
      <p:pic>
        <p:nvPicPr>
          <p:cNvPr id="7" name="Picture 6" descr="A graph of a number of people&#10;&#10;Description automatically generated">
            <a:extLst>
              <a:ext uri="{FF2B5EF4-FFF2-40B4-BE49-F238E27FC236}">
                <a16:creationId xmlns:a16="http://schemas.microsoft.com/office/drawing/2014/main" id="{4BC378D2-2262-6302-46DB-8F568FA78CFF}"/>
              </a:ext>
            </a:extLst>
          </p:cNvPr>
          <p:cNvPicPr>
            <a:picLocks noChangeAspect="1"/>
          </p:cNvPicPr>
          <p:nvPr/>
        </p:nvPicPr>
        <p:blipFill>
          <a:blip r:embed="rId3"/>
          <a:stretch>
            <a:fillRect/>
          </a:stretch>
        </p:blipFill>
        <p:spPr>
          <a:xfrm>
            <a:off x="4669276" y="729575"/>
            <a:ext cx="3842832" cy="3457779"/>
          </a:xfrm>
          <a:prstGeom prst="rect">
            <a:avLst/>
          </a:prstGeom>
        </p:spPr>
      </p:pic>
      <p:sp>
        <p:nvSpPr>
          <p:cNvPr id="9" name="TextBox 8">
            <a:extLst>
              <a:ext uri="{FF2B5EF4-FFF2-40B4-BE49-F238E27FC236}">
                <a16:creationId xmlns:a16="http://schemas.microsoft.com/office/drawing/2014/main" id="{3796D2CF-9952-2D80-B4A7-DD7D918FF427}"/>
              </a:ext>
            </a:extLst>
          </p:cNvPr>
          <p:cNvSpPr txBox="1"/>
          <p:nvPr/>
        </p:nvSpPr>
        <p:spPr>
          <a:xfrm>
            <a:off x="1507787" y="4164654"/>
            <a:ext cx="2086583"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Times New Roman"/>
              </a:rPr>
              <a:t>Up-sampled Model</a:t>
            </a:r>
            <a:endParaRPr lang="en-US" dirty="0"/>
          </a:p>
        </p:txBody>
      </p:sp>
      <p:sp>
        <p:nvSpPr>
          <p:cNvPr id="10" name="TextBox 9">
            <a:extLst>
              <a:ext uri="{FF2B5EF4-FFF2-40B4-BE49-F238E27FC236}">
                <a16:creationId xmlns:a16="http://schemas.microsoft.com/office/drawing/2014/main" id="{226427CA-FC06-AF08-9464-1B0DBEC07729}"/>
              </a:ext>
            </a:extLst>
          </p:cNvPr>
          <p:cNvSpPr txBox="1"/>
          <p:nvPr/>
        </p:nvSpPr>
        <p:spPr>
          <a:xfrm>
            <a:off x="5508286" y="4164654"/>
            <a:ext cx="2731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Times New Roman"/>
              </a:rPr>
              <a:t>Stratified K fold CV Model</a:t>
            </a:r>
            <a:endParaRPr lang="en-US" dirty="0"/>
          </a:p>
        </p:txBody>
      </p:sp>
      <p:sp>
        <p:nvSpPr>
          <p:cNvPr id="3" name="TextBox 2">
            <a:extLst>
              <a:ext uri="{FF2B5EF4-FFF2-40B4-BE49-F238E27FC236}">
                <a16:creationId xmlns:a16="http://schemas.microsoft.com/office/drawing/2014/main" id="{DDA4D3AD-E4C1-1C05-AFC6-9975EE59E62F}"/>
              </a:ext>
            </a:extLst>
          </p:cNvPr>
          <p:cNvSpPr txBox="1"/>
          <p:nvPr/>
        </p:nvSpPr>
        <p:spPr>
          <a:xfrm>
            <a:off x="644457" y="4535520"/>
            <a:ext cx="7947497" cy="1477328"/>
          </a:xfrm>
          <a:prstGeom prst="rect">
            <a:avLst/>
          </a:prstGeom>
          <a:noFill/>
          <a:ln>
            <a:solidFill>
              <a:srgbClr val="FFDC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Times New Roman"/>
              </a:rPr>
              <a:t>Pay_1 is the most important feature.</a:t>
            </a:r>
            <a:endParaRPr lang="en-US"/>
          </a:p>
          <a:p>
            <a:pPr marL="285750" indent="-285750">
              <a:buFont typeface="Arial"/>
              <a:buChar char="•"/>
            </a:pPr>
            <a:r>
              <a:rPr lang="en-US" dirty="0">
                <a:cs typeface="Times New Roman"/>
              </a:rPr>
              <a:t>AGE is the most important demographic feature, after AGE, EUCATION and MARRIAGE has importance</a:t>
            </a:r>
          </a:p>
          <a:p>
            <a:pPr marL="285750" indent="-285750">
              <a:buFont typeface="Arial"/>
              <a:buChar char="•"/>
            </a:pPr>
            <a:r>
              <a:rPr lang="en-US" dirty="0">
                <a:cs typeface="Times New Roman"/>
              </a:rPr>
              <a:t>PAY_AMT is important to determine credit card default</a:t>
            </a:r>
          </a:p>
          <a:p>
            <a:pPr marL="285750" indent="-285750">
              <a:buFont typeface="Arial"/>
              <a:buChar char="•"/>
            </a:pPr>
            <a:r>
              <a:rPr lang="en-US" dirty="0">
                <a:cs typeface="Times New Roman"/>
              </a:rPr>
              <a:t>PAY features are not very important to determine default payment next month</a:t>
            </a:r>
          </a:p>
        </p:txBody>
      </p:sp>
    </p:spTree>
    <p:extLst>
      <p:ext uri="{BB962C8B-B14F-4D97-AF65-F5344CB8AC3E}">
        <p14:creationId xmlns:p14="http://schemas.microsoft.com/office/powerpoint/2010/main" val="1968010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BBBE-6C4B-30CA-2930-2201CFDD0148}"/>
              </a:ext>
            </a:extLst>
          </p:cNvPr>
          <p:cNvSpPr>
            <a:spLocks noGrp="1"/>
          </p:cNvSpPr>
          <p:nvPr>
            <p:ph type="title"/>
          </p:nvPr>
        </p:nvSpPr>
        <p:spPr/>
        <p:txBody>
          <a:bodyPr/>
          <a:lstStyle/>
          <a:p>
            <a:pPr indent="-347345"/>
            <a:r>
              <a:rPr lang="en-US" dirty="0">
                <a:cs typeface="Arial"/>
              </a:rPr>
              <a:t>Conducting Stratified K fold With Normalized Data</a:t>
            </a:r>
          </a:p>
        </p:txBody>
      </p:sp>
      <p:graphicFrame>
        <p:nvGraphicFramePr>
          <p:cNvPr id="6" name="Content Placeholder 5">
            <a:extLst>
              <a:ext uri="{FF2B5EF4-FFF2-40B4-BE49-F238E27FC236}">
                <a16:creationId xmlns:a16="http://schemas.microsoft.com/office/drawing/2014/main" id="{A8C0BDFB-5525-AAF0-F9C0-1C85525F0CA7}"/>
              </a:ext>
            </a:extLst>
          </p:cNvPr>
          <p:cNvGraphicFramePr>
            <a:graphicFrameLocks noGrp="1"/>
          </p:cNvGraphicFramePr>
          <p:nvPr>
            <p:ph idx="1"/>
            <p:extLst>
              <p:ext uri="{D42A27DB-BD31-4B8C-83A1-F6EECF244321}">
                <p14:modId xmlns:p14="http://schemas.microsoft.com/office/powerpoint/2010/main" val="89343307"/>
              </p:ext>
            </p:extLst>
          </p:nvPr>
        </p:nvGraphicFramePr>
        <p:xfrm>
          <a:off x="365125" y="1277060"/>
          <a:ext cx="8397996" cy="1676400"/>
        </p:xfrm>
        <a:graphic>
          <a:graphicData uri="http://schemas.openxmlformats.org/drawingml/2006/table">
            <a:tbl>
              <a:tblPr firstRow="1" bandRow="1">
                <a:tableStyleId>{5C22544A-7EE6-4342-B048-85BDC9FD1C3A}</a:tableStyleId>
              </a:tblPr>
              <a:tblGrid>
                <a:gridCol w="2099499">
                  <a:extLst>
                    <a:ext uri="{9D8B030D-6E8A-4147-A177-3AD203B41FA5}">
                      <a16:colId xmlns:a16="http://schemas.microsoft.com/office/drawing/2014/main" val="2397612377"/>
                    </a:ext>
                  </a:extLst>
                </a:gridCol>
                <a:gridCol w="2099499">
                  <a:extLst>
                    <a:ext uri="{9D8B030D-6E8A-4147-A177-3AD203B41FA5}">
                      <a16:colId xmlns:a16="http://schemas.microsoft.com/office/drawing/2014/main" val="199805215"/>
                    </a:ext>
                  </a:extLst>
                </a:gridCol>
                <a:gridCol w="2099499">
                  <a:extLst>
                    <a:ext uri="{9D8B030D-6E8A-4147-A177-3AD203B41FA5}">
                      <a16:colId xmlns:a16="http://schemas.microsoft.com/office/drawing/2014/main" val="640958071"/>
                    </a:ext>
                  </a:extLst>
                </a:gridCol>
                <a:gridCol w="2099499">
                  <a:extLst>
                    <a:ext uri="{9D8B030D-6E8A-4147-A177-3AD203B41FA5}">
                      <a16:colId xmlns:a16="http://schemas.microsoft.com/office/drawing/2014/main" val="2190373882"/>
                    </a:ext>
                  </a:extLst>
                </a:gridCol>
              </a:tblGrid>
              <a:tr h="137484">
                <a:tc>
                  <a:txBody>
                    <a:bodyPr/>
                    <a:lstStyle/>
                    <a:p>
                      <a:r>
                        <a:rPr lang="en-US" sz="1600" dirty="0"/>
                        <a:t>Training Set</a:t>
                      </a:r>
                    </a:p>
                  </a:txBody>
                  <a:tcPr/>
                </a:tc>
                <a:tc>
                  <a:txBody>
                    <a:bodyPr/>
                    <a:lstStyle/>
                    <a:p>
                      <a:pPr algn="ctr"/>
                      <a:r>
                        <a:rPr lang="en-US" sz="1600" dirty="0"/>
                        <a:t>Decision Tree</a:t>
                      </a:r>
                    </a:p>
                  </a:txBody>
                  <a:tcPr/>
                </a:tc>
                <a:tc>
                  <a:txBody>
                    <a:bodyPr/>
                    <a:lstStyle/>
                    <a:p>
                      <a:pPr algn="ctr"/>
                      <a:r>
                        <a:rPr lang="en-US" sz="1600" dirty="0"/>
                        <a:t>SVM</a:t>
                      </a:r>
                    </a:p>
                  </a:txBody>
                  <a:tcPr/>
                </a:tc>
                <a:tc>
                  <a:txBody>
                    <a:bodyPr/>
                    <a:lstStyle/>
                    <a:p>
                      <a:pPr algn="ctr"/>
                      <a:r>
                        <a:rPr lang="en-US" sz="1600" dirty="0"/>
                        <a:t>Logistic Regression</a:t>
                      </a:r>
                    </a:p>
                  </a:txBody>
                  <a:tcPr/>
                </a:tc>
                <a:extLst>
                  <a:ext uri="{0D108BD9-81ED-4DB2-BD59-A6C34878D82A}">
                    <a16:rowId xmlns:a16="http://schemas.microsoft.com/office/drawing/2014/main" val="2143277782"/>
                  </a:ext>
                </a:extLst>
              </a:tr>
              <a:tr h="137484">
                <a:tc>
                  <a:txBody>
                    <a:bodyPr/>
                    <a:lstStyle/>
                    <a:p>
                      <a:r>
                        <a:rPr lang="en-US" sz="1600" dirty="0"/>
                        <a:t>Accuracy</a:t>
                      </a:r>
                    </a:p>
                  </a:txBody>
                  <a:tcPr/>
                </a:tc>
                <a:tc>
                  <a:txBody>
                    <a:bodyPr/>
                    <a:lstStyle/>
                    <a:p>
                      <a:pPr lvl="0" algn="ctr">
                        <a:buNone/>
                      </a:pPr>
                      <a:r>
                        <a:rPr lang="en-US" sz="1600" b="0" i="0" u="none" strike="noStrike" noProof="0" dirty="0">
                          <a:solidFill>
                            <a:schemeClr val="tx1"/>
                          </a:solidFill>
                          <a:latin typeface="Times New Roman"/>
                        </a:rPr>
                        <a:t>72.24%</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82.05%</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81.74%</a:t>
                      </a:r>
                      <a:endParaRPr lang="en-US" sz="1600" dirty="0">
                        <a:solidFill>
                          <a:schemeClr val="tx1"/>
                        </a:solidFill>
                      </a:endParaRPr>
                    </a:p>
                  </a:txBody>
                  <a:tcPr/>
                </a:tc>
                <a:extLst>
                  <a:ext uri="{0D108BD9-81ED-4DB2-BD59-A6C34878D82A}">
                    <a16:rowId xmlns:a16="http://schemas.microsoft.com/office/drawing/2014/main" val="1353956921"/>
                  </a:ext>
                </a:extLst>
              </a:tr>
              <a:tr h="137484">
                <a:tc>
                  <a:txBody>
                    <a:bodyPr/>
                    <a:lstStyle/>
                    <a:p>
                      <a:pPr lvl="0">
                        <a:buNone/>
                      </a:pPr>
                      <a:r>
                        <a:rPr lang="en-US" sz="1600" dirty="0"/>
                        <a:t>Precision</a:t>
                      </a:r>
                    </a:p>
                  </a:txBody>
                  <a:tcPr/>
                </a:tc>
                <a:tc>
                  <a:txBody>
                    <a:bodyPr/>
                    <a:lstStyle/>
                    <a:p>
                      <a:pPr lvl="0" algn="ctr">
                        <a:buNone/>
                      </a:pPr>
                      <a:r>
                        <a:rPr lang="en-US" sz="1600" b="0" i="0" u="none" strike="noStrike" noProof="0" dirty="0">
                          <a:solidFill>
                            <a:schemeClr val="tx1"/>
                          </a:solidFill>
                          <a:latin typeface="Times New Roman"/>
                        </a:rPr>
                        <a:t>38.31%</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68.00%</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68.65%</a:t>
                      </a:r>
                      <a:endParaRPr lang="en-US" sz="1600" dirty="0">
                        <a:solidFill>
                          <a:schemeClr val="tx1"/>
                        </a:solidFill>
                      </a:endParaRPr>
                    </a:p>
                  </a:txBody>
                  <a:tcPr/>
                </a:tc>
                <a:extLst>
                  <a:ext uri="{0D108BD9-81ED-4DB2-BD59-A6C34878D82A}">
                    <a16:rowId xmlns:a16="http://schemas.microsoft.com/office/drawing/2014/main" val="4074492290"/>
                  </a:ext>
                </a:extLst>
              </a:tr>
              <a:tr h="137484">
                <a:tc>
                  <a:txBody>
                    <a:bodyPr/>
                    <a:lstStyle/>
                    <a:p>
                      <a:pPr lvl="0">
                        <a:buNone/>
                      </a:pPr>
                      <a:r>
                        <a:rPr lang="en-US" sz="1600" dirty="0"/>
                        <a:t>Recall</a:t>
                      </a:r>
                    </a:p>
                  </a:txBody>
                  <a:tcPr/>
                </a:tc>
                <a:tc>
                  <a:txBody>
                    <a:bodyPr/>
                    <a:lstStyle/>
                    <a:p>
                      <a:pPr lvl="0" algn="ctr">
                        <a:buNone/>
                      </a:pPr>
                      <a:r>
                        <a:rPr lang="en-US" sz="1600" b="0" i="0" u="none" strike="noStrike" noProof="0" dirty="0">
                          <a:solidFill>
                            <a:schemeClr val="tx1"/>
                          </a:solidFill>
                          <a:latin typeface="Times New Roman"/>
                        </a:rPr>
                        <a:t>41.41%</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35.85%</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32.33%</a:t>
                      </a:r>
                      <a:endParaRPr lang="en-US" sz="1600" dirty="0">
                        <a:solidFill>
                          <a:schemeClr val="tx1"/>
                        </a:solidFill>
                      </a:endParaRPr>
                    </a:p>
                  </a:txBody>
                  <a:tcPr/>
                </a:tc>
                <a:extLst>
                  <a:ext uri="{0D108BD9-81ED-4DB2-BD59-A6C34878D82A}">
                    <a16:rowId xmlns:a16="http://schemas.microsoft.com/office/drawing/2014/main" val="3849590917"/>
                  </a:ext>
                </a:extLst>
              </a:tr>
              <a:tr h="137484">
                <a:tc>
                  <a:txBody>
                    <a:bodyPr/>
                    <a:lstStyle/>
                    <a:p>
                      <a:pPr lvl="0">
                        <a:buNone/>
                      </a:pPr>
                      <a:r>
                        <a:rPr lang="en-US" sz="1600" dirty="0"/>
                        <a:t>F1 Score</a:t>
                      </a:r>
                    </a:p>
                  </a:txBody>
                  <a:tcPr/>
                </a:tc>
                <a:tc>
                  <a:txBody>
                    <a:bodyPr/>
                    <a:lstStyle/>
                    <a:p>
                      <a:pPr lvl="0" algn="ctr">
                        <a:buNone/>
                      </a:pPr>
                      <a:r>
                        <a:rPr lang="en-US" sz="1600" b="0" i="0" u="none" strike="noStrike" noProof="0" dirty="0">
                          <a:solidFill>
                            <a:schemeClr val="tx1"/>
                          </a:solidFill>
                          <a:latin typeface="Times New Roman"/>
                        </a:rPr>
                        <a:t>39.80%</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46.95%</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43.96%</a:t>
                      </a:r>
                      <a:endParaRPr lang="en-US" sz="1600" dirty="0">
                        <a:solidFill>
                          <a:schemeClr val="tx1"/>
                        </a:solidFill>
                      </a:endParaRPr>
                    </a:p>
                  </a:txBody>
                  <a:tcPr/>
                </a:tc>
                <a:extLst>
                  <a:ext uri="{0D108BD9-81ED-4DB2-BD59-A6C34878D82A}">
                    <a16:rowId xmlns:a16="http://schemas.microsoft.com/office/drawing/2014/main" val="3749412694"/>
                  </a:ext>
                </a:extLst>
              </a:tr>
            </a:tbl>
          </a:graphicData>
        </a:graphic>
      </p:graphicFrame>
      <p:sp>
        <p:nvSpPr>
          <p:cNvPr id="4" name="Date Placeholder 3">
            <a:extLst>
              <a:ext uri="{FF2B5EF4-FFF2-40B4-BE49-F238E27FC236}">
                <a16:creationId xmlns:a16="http://schemas.microsoft.com/office/drawing/2014/main" id="{09763EE4-DFC1-4FC9-1EE0-48256E7A516A}"/>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EC8A7DCC-E393-00A8-2EA3-8B0D67AC1274}"/>
              </a:ext>
            </a:extLst>
          </p:cNvPr>
          <p:cNvSpPr>
            <a:spLocks noGrp="1"/>
          </p:cNvSpPr>
          <p:nvPr>
            <p:ph type="sldNum" sz="quarter" idx="4"/>
          </p:nvPr>
        </p:nvSpPr>
        <p:spPr/>
        <p:txBody>
          <a:bodyPr/>
          <a:lstStyle/>
          <a:p>
            <a:fld id="{E1497D35-93D5-5047-9160-8F9C97C9D015}" type="slidenum">
              <a:rPr lang="en-US" smtClean="0"/>
              <a:pPr/>
              <a:t>25</a:t>
            </a:fld>
            <a:endParaRPr lang="en-US" dirty="0"/>
          </a:p>
        </p:txBody>
      </p:sp>
      <p:graphicFrame>
        <p:nvGraphicFramePr>
          <p:cNvPr id="9" name="Content Placeholder 5">
            <a:extLst>
              <a:ext uri="{FF2B5EF4-FFF2-40B4-BE49-F238E27FC236}">
                <a16:creationId xmlns:a16="http://schemas.microsoft.com/office/drawing/2014/main" id="{87DC2656-DC6B-3679-9935-3AB3F85005F4}"/>
              </a:ext>
            </a:extLst>
          </p:cNvPr>
          <p:cNvGraphicFramePr>
            <a:graphicFrameLocks/>
          </p:cNvGraphicFramePr>
          <p:nvPr>
            <p:extLst>
              <p:ext uri="{D42A27DB-BD31-4B8C-83A1-F6EECF244321}">
                <p14:modId xmlns:p14="http://schemas.microsoft.com/office/powerpoint/2010/main" val="2702378403"/>
              </p:ext>
            </p:extLst>
          </p:nvPr>
        </p:nvGraphicFramePr>
        <p:xfrm>
          <a:off x="365531" y="3077083"/>
          <a:ext cx="8410160" cy="1676400"/>
        </p:xfrm>
        <a:graphic>
          <a:graphicData uri="http://schemas.openxmlformats.org/drawingml/2006/table">
            <a:tbl>
              <a:tblPr firstRow="1" bandRow="1">
                <a:tableStyleId>{5C22544A-7EE6-4342-B048-85BDC9FD1C3A}</a:tableStyleId>
              </a:tblPr>
              <a:tblGrid>
                <a:gridCol w="2102540">
                  <a:extLst>
                    <a:ext uri="{9D8B030D-6E8A-4147-A177-3AD203B41FA5}">
                      <a16:colId xmlns:a16="http://schemas.microsoft.com/office/drawing/2014/main" val="2397612377"/>
                    </a:ext>
                  </a:extLst>
                </a:gridCol>
                <a:gridCol w="2102540">
                  <a:extLst>
                    <a:ext uri="{9D8B030D-6E8A-4147-A177-3AD203B41FA5}">
                      <a16:colId xmlns:a16="http://schemas.microsoft.com/office/drawing/2014/main" val="199805215"/>
                    </a:ext>
                  </a:extLst>
                </a:gridCol>
                <a:gridCol w="2102540">
                  <a:extLst>
                    <a:ext uri="{9D8B030D-6E8A-4147-A177-3AD203B41FA5}">
                      <a16:colId xmlns:a16="http://schemas.microsoft.com/office/drawing/2014/main" val="640958071"/>
                    </a:ext>
                  </a:extLst>
                </a:gridCol>
                <a:gridCol w="2102540">
                  <a:extLst>
                    <a:ext uri="{9D8B030D-6E8A-4147-A177-3AD203B41FA5}">
                      <a16:colId xmlns:a16="http://schemas.microsoft.com/office/drawing/2014/main" val="2190373882"/>
                    </a:ext>
                  </a:extLst>
                </a:gridCol>
              </a:tblGrid>
              <a:tr h="0">
                <a:tc>
                  <a:txBody>
                    <a:bodyPr/>
                    <a:lstStyle/>
                    <a:p>
                      <a:r>
                        <a:rPr lang="en-US" sz="1600" dirty="0"/>
                        <a:t>Test Set</a:t>
                      </a:r>
                    </a:p>
                  </a:txBody>
                  <a:tcPr/>
                </a:tc>
                <a:tc>
                  <a:txBody>
                    <a:bodyPr/>
                    <a:lstStyle/>
                    <a:p>
                      <a:pPr lvl="0" algn="ctr">
                        <a:buNone/>
                      </a:pPr>
                      <a:r>
                        <a:rPr lang="en-US" sz="1600" dirty="0"/>
                        <a:t>Decision Tree</a:t>
                      </a:r>
                    </a:p>
                  </a:txBody>
                  <a:tcPr/>
                </a:tc>
                <a:tc>
                  <a:txBody>
                    <a:bodyPr/>
                    <a:lstStyle/>
                    <a:p>
                      <a:pPr lvl="0" algn="ctr">
                        <a:buNone/>
                      </a:pPr>
                      <a:r>
                        <a:rPr lang="en-US" sz="1600" dirty="0"/>
                        <a:t>SVM</a:t>
                      </a:r>
                    </a:p>
                  </a:txBody>
                  <a:tcPr/>
                </a:tc>
                <a:tc>
                  <a:txBody>
                    <a:bodyPr/>
                    <a:lstStyle/>
                    <a:p>
                      <a:pPr lvl="0" algn="ctr">
                        <a:buNone/>
                      </a:pPr>
                      <a:r>
                        <a:rPr lang="en-US" sz="1600" b="1" i="0" u="none" strike="noStrike" noProof="0" dirty="0">
                          <a:solidFill>
                            <a:srgbClr val="FFFFFF"/>
                          </a:solidFill>
                          <a:latin typeface="Times New Roman"/>
                        </a:rPr>
                        <a:t>Logistic Regression</a:t>
                      </a:r>
                      <a:endParaRPr lang="en-US" sz="1600" dirty="0"/>
                    </a:p>
                  </a:txBody>
                  <a:tcPr/>
                </a:tc>
                <a:extLst>
                  <a:ext uri="{0D108BD9-81ED-4DB2-BD59-A6C34878D82A}">
                    <a16:rowId xmlns:a16="http://schemas.microsoft.com/office/drawing/2014/main" val="2143277782"/>
                  </a:ext>
                </a:extLst>
              </a:tr>
              <a:tr h="0">
                <a:tc>
                  <a:txBody>
                    <a:bodyPr/>
                    <a:lstStyle/>
                    <a:p>
                      <a:pPr lvl="0">
                        <a:buNone/>
                      </a:pPr>
                      <a:r>
                        <a:rPr lang="en-US" sz="1600" dirty="0"/>
                        <a:t>Accuracy</a:t>
                      </a:r>
                      <a:endParaRPr lang="en-US"/>
                    </a:p>
                  </a:txBody>
                  <a:tcPr/>
                </a:tc>
                <a:tc>
                  <a:txBody>
                    <a:bodyPr/>
                    <a:lstStyle/>
                    <a:p>
                      <a:pPr lvl="0" algn="ctr">
                        <a:buNone/>
                      </a:pPr>
                      <a:r>
                        <a:rPr lang="en-US" sz="1600" b="0" i="0" u="none" strike="noStrike" noProof="0" dirty="0">
                          <a:solidFill>
                            <a:schemeClr val="tx1"/>
                          </a:solidFill>
                          <a:latin typeface="Times New Roman"/>
                        </a:rPr>
                        <a:t>72.47%</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81.46%</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81.29%</a:t>
                      </a:r>
                      <a:endParaRPr lang="en-US" sz="1600" dirty="0">
                        <a:solidFill>
                          <a:schemeClr val="tx1"/>
                        </a:solidFill>
                      </a:endParaRPr>
                    </a:p>
                  </a:txBody>
                  <a:tcPr/>
                </a:tc>
                <a:extLst>
                  <a:ext uri="{0D108BD9-81ED-4DB2-BD59-A6C34878D82A}">
                    <a16:rowId xmlns:a16="http://schemas.microsoft.com/office/drawing/2014/main" val="1353956921"/>
                  </a:ext>
                </a:extLst>
              </a:tr>
              <a:tr h="0">
                <a:tc>
                  <a:txBody>
                    <a:bodyPr/>
                    <a:lstStyle/>
                    <a:p>
                      <a:pPr lvl="0">
                        <a:buNone/>
                      </a:pPr>
                      <a:r>
                        <a:rPr lang="en-US" sz="1600" dirty="0"/>
                        <a:t>Precision</a:t>
                      </a:r>
                      <a:endParaRPr lang="en-US"/>
                    </a:p>
                  </a:txBody>
                  <a:tcPr/>
                </a:tc>
                <a:tc>
                  <a:txBody>
                    <a:bodyPr/>
                    <a:lstStyle/>
                    <a:p>
                      <a:pPr lvl="0" algn="ctr">
                        <a:buNone/>
                      </a:pPr>
                      <a:r>
                        <a:rPr lang="en-US" sz="1600" b="0" i="0" u="none" strike="noStrike" noProof="0" dirty="0">
                          <a:solidFill>
                            <a:schemeClr val="tx1"/>
                          </a:solidFill>
                          <a:latin typeface="Times New Roman"/>
                        </a:rPr>
                        <a:t>38.33%</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65.84%</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67.88%</a:t>
                      </a:r>
                      <a:endParaRPr lang="en-US" sz="1600" dirty="0">
                        <a:solidFill>
                          <a:schemeClr val="tx1"/>
                        </a:solidFill>
                      </a:endParaRPr>
                    </a:p>
                  </a:txBody>
                  <a:tcPr/>
                </a:tc>
                <a:extLst>
                  <a:ext uri="{0D108BD9-81ED-4DB2-BD59-A6C34878D82A}">
                    <a16:rowId xmlns:a16="http://schemas.microsoft.com/office/drawing/2014/main" val="4074492290"/>
                  </a:ext>
                </a:extLst>
              </a:tr>
              <a:tr h="0">
                <a:tc>
                  <a:txBody>
                    <a:bodyPr/>
                    <a:lstStyle/>
                    <a:p>
                      <a:pPr lvl="0">
                        <a:buNone/>
                      </a:pPr>
                      <a:r>
                        <a:rPr lang="en-US" sz="1600" dirty="0"/>
                        <a:t>Recall</a:t>
                      </a:r>
                      <a:endParaRPr lang="en-US"/>
                    </a:p>
                  </a:txBody>
                  <a:tcPr/>
                </a:tc>
                <a:tc>
                  <a:txBody>
                    <a:bodyPr/>
                    <a:lstStyle/>
                    <a:p>
                      <a:pPr lvl="0" algn="ctr">
                        <a:buNone/>
                      </a:pPr>
                      <a:r>
                        <a:rPr lang="en-US" sz="1600" b="0" i="0" u="none" strike="noStrike" noProof="0" dirty="0">
                          <a:solidFill>
                            <a:schemeClr val="tx1"/>
                          </a:solidFill>
                          <a:latin typeface="Times New Roman"/>
                        </a:rPr>
                        <a:t>39.89%</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33.86%</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29.49%</a:t>
                      </a:r>
                      <a:endParaRPr lang="en-US" sz="1600" dirty="0">
                        <a:solidFill>
                          <a:schemeClr val="tx1"/>
                        </a:solidFill>
                      </a:endParaRPr>
                    </a:p>
                  </a:txBody>
                  <a:tcPr/>
                </a:tc>
                <a:extLst>
                  <a:ext uri="{0D108BD9-81ED-4DB2-BD59-A6C34878D82A}">
                    <a16:rowId xmlns:a16="http://schemas.microsoft.com/office/drawing/2014/main" val="2116126446"/>
                  </a:ext>
                </a:extLst>
              </a:tr>
              <a:tr h="0">
                <a:tc>
                  <a:txBody>
                    <a:bodyPr/>
                    <a:lstStyle/>
                    <a:p>
                      <a:pPr lvl="0">
                        <a:buNone/>
                      </a:pPr>
                      <a:r>
                        <a:rPr lang="en-US" sz="1600" dirty="0"/>
                        <a:t>F1 Score</a:t>
                      </a:r>
                      <a:endParaRPr lang="en-US"/>
                    </a:p>
                  </a:txBody>
                  <a:tcPr/>
                </a:tc>
                <a:tc>
                  <a:txBody>
                    <a:bodyPr/>
                    <a:lstStyle/>
                    <a:p>
                      <a:pPr lvl="0" algn="ctr">
                        <a:buNone/>
                      </a:pPr>
                      <a:r>
                        <a:rPr lang="en-US" sz="1600" b="0" i="0" u="none" strike="noStrike" noProof="0" dirty="0">
                          <a:solidFill>
                            <a:schemeClr val="tx1"/>
                          </a:solidFill>
                          <a:latin typeface="Times New Roman"/>
                        </a:rPr>
                        <a:t>39.10%</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44.72%</a:t>
                      </a:r>
                      <a:endParaRPr lang="en-US" sz="1600" dirty="0">
                        <a:solidFill>
                          <a:schemeClr val="tx1"/>
                        </a:solidFill>
                      </a:endParaRPr>
                    </a:p>
                  </a:txBody>
                  <a:tcPr/>
                </a:tc>
                <a:tc>
                  <a:txBody>
                    <a:bodyPr/>
                    <a:lstStyle/>
                    <a:p>
                      <a:pPr lvl="0" algn="ctr">
                        <a:buNone/>
                      </a:pPr>
                      <a:r>
                        <a:rPr lang="en-US" sz="1600" b="0" i="0" u="none" strike="noStrike" noProof="0" dirty="0">
                          <a:solidFill>
                            <a:schemeClr val="tx1"/>
                          </a:solidFill>
                          <a:latin typeface="Times New Roman"/>
                        </a:rPr>
                        <a:t>41.11%</a:t>
                      </a:r>
                      <a:endParaRPr lang="en-US" sz="1600" dirty="0">
                        <a:solidFill>
                          <a:schemeClr val="tx1"/>
                        </a:solidFill>
                      </a:endParaRPr>
                    </a:p>
                  </a:txBody>
                  <a:tcPr/>
                </a:tc>
                <a:extLst>
                  <a:ext uri="{0D108BD9-81ED-4DB2-BD59-A6C34878D82A}">
                    <a16:rowId xmlns:a16="http://schemas.microsoft.com/office/drawing/2014/main" val="2214056777"/>
                  </a:ext>
                </a:extLst>
              </a:tr>
            </a:tbl>
          </a:graphicData>
        </a:graphic>
      </p:graphicFrame>
      <p:sp>
        <p:nvSpPr>
          <p:cNvPr id="10" name="TextBox 9">
            <a:extLst>
              <a:ext uri="{FF2B5EF4-FFF2-40B4-BE49-F238E27FC236}">
                <a16:creationId xmlns:a16="http://schemas.microsoft.com/office/drawing/2014/main" id="{AB39B7C2-6183-ACCD-47D2-174ECA01DBEF}"/>
              </a:ext>
            </a:extLst>
          </p:cNvPr>
          <p:cNvSpPr txBox="1"/>
          <p:nvPr/>
        </p:nvSpPr>
        <p:spPr>
          <a:xfrm>
            <a:off x="401268" y="5277255"/>
            <a:ext cx="8360917" cy="646331"/>
          </a:xfrm>
          <a:prstGeom prst="rect">
            <a:avLst/>
          </a:prstGeom>
          <a:noFill/>
          <a:ln>
            <a:solidFill>
              <a:schemeClr val="bg2">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Times New Roman"/>
              </a:rPr>
              <a:t>Support Vector </a:t>
            </a:r>
            <a:r>
              <a:rPr lang="en-US" sz="1600" dirty="0">
                <a:cs typeface="Times New Roman"/>
              </a:rPr>
              <a:t>Machine</a:t>
            </a:r>
            <a:r>
              <a:rPr lang="en-US" dirty="0">
                <a:cs typeface="Times New Roman"/>
              </a:rPr>
              <a:t> Appeared to be the most efficient model algorithm with normalized data</a:t>
            </a:r>
            <a:endParaRPr lang="en-US" dirty="0"/>
          </a:p>
        </p:txBody>
      </p:sp>
    </p:spTree>
    <p:extLst>
      <p:ext uri="{BB962C8B-B14F-4D97-AF65-F5344CB8AC3E}">
        <p14:creationId xmlns:p14="http://schemas.microsoft.com/office/powerpoint/2010/main" val="118566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727D-93CD-16DC-1E63-3B5C91FF70FC}"/>
              </a:ext>
            </a:extLst>
          </p:cNvPr>
          <p:cNvSpPr>
            <a:spLocks noGrp="1"/>
          </p:cNvSpPr>
          <p:nvPr>
            <p:ph type="title"/>
          </p:nvPr>
        </p:nvSpPr>
        <p:spPr/>
        <p:txBody>
          <a:bodyPr/>
          <a:lstStyle/>
          <a:p>
            <a:pPr indent="-347345"/>
            <a:r>
              <a:rPr lang="en-US" dirty="0">
                <a:cs typeface="Arial"/>
              </a:rPr>
              <a:t>Output Implication and Past Research Match</a:t>
            </a:r>
          </a:p>
        </p:txBody>
      </p:sp>
      <p:sp>
        <p:nvSpPr>
          <p:cNvPr id="3" name="Content Placeholder 2">
            <a:extLst>
              <a:ext uri="{FF2B5EF4-FFF2-40B4-BE49-F238E27FC236}">
                <a16:creationId xmlns:a16="http://schemas.microsoft.com/office/drawing/2014/main" id="{720EC8BB-EB6A-6768-89CC-6953B541F62E}"/>
              </a:ext>
            </a:extLst>
          </p:cNvPr>
          <p:cNvSpPr>
            <a:spLocks noGrp="1"/>
          </p:cNvSpPr>
          <p:nvPr>
            <p:ph idx="1"/>
          </p:nvPr>
        </p:nvSpPr>
        <p:spPr>
          <a:xfrm>
            <a:off x="365568" y="1283711"/>
            <a:ext cx="8444818" cy="4328154"/>
          </a:xfrm>
          <a:ln>
            <a:solidFill>
              <a:srgbClr val="FFDC00"/>
            </a:solidFill>
          </a:ln>
        </p:spPr>
        <p:txBody>
          <a:bodyPr vert="horz" lIns="91440" tIns="45720" rIns="91440" bIns="45720" rtlCol="0" anchor="t">
            <a:noAutofit/>
          </a:bodyPr>
          <a:lstStyle/>
          <a:p>
            <a:pPr marL="229870" indent="-229870"/>
            <a:r>
              <a:rPr lang="en-US" sz="1800" dirty="0">
                <a:solidFill>
                  <a:srgbClr val="000000"/>
                </a:solidFill>
                <a:ea typeface="+mn-lt"/>
                <a:cs typeface="+mn-lt"/>
              </a:rPr>
              <a:t>The study explores the relationship between demographic factors, spending behaviors, and credit default rates, emphasizing the significance of age, education, and payment behavior.</a:t>
            </a:r>
            <a:endParaRPr lang="en-US" sz="1800" dirty="0">
              <a:solidFill>
                <a:srgbClr val="000000"/>
              </a:solidFill>
              <a:cs typeface="Times New Roman" panose="02020603050405020304"/>
            </a:endParaRPr>
          </a:p>
          <a:p>
            <a:pPr marL="229870" indent="-229870"/>
            <a:r>
              <a:rPr lang="en-US" sz="1800" dirty="0">
                <a:solidFill>
                  <a:srgbClr val="000000"/>
                </a:solidFill>
                <a:ea typeface="+mn-lt"/>
                <a:cs typeface="+mn-lt"/>
              </a:rPr>
              <a:t>Existing research highlights the importance of credit limits in shaping spending behaviors and the impact of demographic characteristics on credit defaults.</a:t>
            </a:r>
            <a:endParaRPr lang="en-US" sz="1800" dirty="0">
              <a:solidFill>
                <a:srgbClr val="000000"/>
              </a:solidFill>
            </a:endParaRPr>
          </a:p>
          <a:p>
            <a:pPr marL="229870" indent="-229870"/>
            <a:r>
              <a:rPr lang="en-US" sz="1800" dirty="0">
                <a:solidFill>
                  <a:srgbClr val="000000"/>
                </a:solidFill>
                <a:ea typeface="+mn-lt"/>
                <a:cs typeface="+mn-lt"/>
              </a:rPr>
              <a:t>This study differs from previous research by analyzing the nuanced relationship between demographic factors, spending behaviors, credit limits, and credit defaults.</a:t>
            </a:r>
            <a:endParaRPr lang="en-US" sz="1800" dirty="0">
              <a:solidFill>
                <a:srgbClr val="000000"/>
              </a:solidFill>
            </a:endParaRPr>
          </a:p>
          <a:p>
            <a:pPr marL="229870" indent="-229870"/>
            <a:r>
              <a:rPr lang="en-US" sz="1800" dirty="0">
                <a:solidFill>
                  <a:srgbClr val="000000"/>
                </a:solidFill>
                <a:ea typeface="+mn-lt"/>
                <a:cs typeface="+mn-lt"/>
              </a:rPr>
              <a:t>While previous studies have identified predictors of credit default, this study provides a deeper analysis of how demographic factors and spending behaviors interact to influence credit limits and defaults.</a:t>
            </a:r>
            <a:endParaRPr lang="en-US" sz="1800" dirty="0">
              <a:solidFill>
                <a:srgbClr val="000000"/>
              </a:solidFill>
            </a:endParaRPr>
          </a:p>
          <a:p>
            <a:pPr marL="229870" indent="-229870"/>
            <a:r>
              <a:rPr lang="en-US" sz="1800" dirty="0">
                <a:solidFill>
                  <a:srgbClr val="000000"/>
                </a:solidFill>
                <a:ea typeface="+mn-lt"/>
                <a:cs typeface="+mn-lt"/>
              </a:rPr>
              <a:t>Contrary to some previous studies, the results show that credit default next month is heavily dependent on financial capabilities, with payment amount against the bill and first outstanding pay being crucial predictors. Age and education emerge as the most impactful demographic factors.</a:t>
            </a:r>
            <a:endParaRPr lang="en-US" sz="1800" dirty="0">
              <a:solidFill>
                <a:srgbClr val="000000"/>
              </a:solidFill>
            </a:endParaRPr>
          </a:p>
          <a:p>
            <a:pPr marL="229870" indent="-229870"/>
            <a:endParaRPr lang="en-US" sz="1800" dirty="0">
              <a:solidFill>
                <a:srgbClr val="000000"/>
              </a:solidFill>
              <a:cs typeface="Times New Roman"/>
            </a:endParaRPr>
          </a:p>
        </p:txBody>
      </p:sp>
      <p:sp>
        <p:nvSpPr>
          <p:cNvPr id="4" name="Date Placeholder 3">
            <a:extLst>
              <a:ext uri="{FF2B5EF4-FFF2-40B4-BE49-F238E27FC236}">
                <a16:creationId xmlns:a16="http://schemas.microsoft.com/office/drawing/2014/main" id="{8D7E79B6-2AE5-816D-B1ED-80DC3EA39792}"/>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F0704189-4194-EE08-A1A1-01A3D52D1724}"/>
              </a:ext>
            </a:extLst>
          </p:cNvPr>
          <p:cNvSpPr>
            <a:spLocks noGrp="1"/>
          </p:cNvSpPr>
          <p:nvPr>
            <p:ph type="sldNum" sz="quarter" idx="4"/>
          </p:nvPr>
        </p:nvSpPr>
        <p:spPr/>
        <p:txBody>
          <a:bodyPr/>
          <a:lstStyle/>
          <a:p>
            <a:fld id="{E1497D35-93D5-5047-9160-8F9C97C9D015}" type="slidenum">
              <a:rPr lang="en-US" smtClean="0"/>
              <a:pPr/>
              <a:t>26</a:t>
            </a:fld>
            <a:endParaRPr lang="en-US" dirty="0"/>
          </a:p>
        </p:txBody>
      </p:sp>
    </p:spTree>
    <p:extLst>
      <p:ext uri="{BB962C8B-B14F-4D97-AF65-F5344CB8AC3E}">
        <p14:creationId xmlns:p14="http://schemas.microsoft.com/office/powerpoint/2010/main" val="161755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6058C-F2A5-BEB6-B698-254DFC6ACFC1}"/>
              </a:ext>
            </a:extLst>
          </p:cNvPr>
          <p:cNvSpPr>
            <a:spLocks noGrp="1"/>
          </p:cNvSpPr>
          <p:nvPr>
            <p:ph type="title"/>
          </p:nvPr>
        </p:nvSpPr>
        <p:spPr/>
        <p:txBody>
          <a:bodyPr/>
          <a:lstStyle/>
          <a:p>
            <a:pPr indent="-347345"/>
            <a:r>
              <a:rPr lang="en-US" dirty="0">
                <a:cs typeface="Arial"/>
              </a:rPr>
              <a:t>Recommendation for Future Research</a:t>
            </a:r>
          </a:p>
        </p:txBody>
      </p:sp>
      <p:sp>
        <p:nvSpPr>
          <p:cNvPr id="3" name="Content Placeholder 2">
            <a:extLst>
              <a:ext uri="{FF2B5EF4-FFF2-40B4-BE49-F238E27FC236}">
                <a16:creationId xmlns:a16="http://schemas.microsoft.com/office/drawing/2014/main" id="{38E7F46C-0C30-8C4D-CDFC-5A815ED2E56C}"/>
              </a:ext>
            </a:extLst>
          </p:cNvPr>
          <p:cNvSpPr>
            <a:spLocks noGrp="1"/>
          </p:cNvSpPr>
          <p:nvPr>
            <p:ph idx="1"/>
          </p:nvPr>
        </p:nvSpPr>
        <p:spPr>
          <a:xfrm>
            <a:off x="365568" y="1466105"/>
            <a:ext cx="8438739" cy="2528538"/>
          </a:xfrm>
          <a:ln>
            <a:solidFill>
              <a:srgbClr val="FFDC00"/>
            </a:solidFill>
          </a:ln>
        </p:spPr>
        <p:txBody>
          <a:bodyPr vert="horz" lIns="91440" tIns="45720" rIns="91440" bIns="45720" rtlCol="0" anchor="t">
            <a:normAutofit/>
          </a:bodyPr>
          <a:lstStyle/>
          <a:p>
            <a:pPr marL="229870" indent="-229870"/>
            <a:r>
              <a:rPr lang="en-US" sz="1800" dirty="0">
                <a:cs typeface="Times New Roman"/>
              </a:rPr>
              <a:t>Working with larger dataset for more conclusive result</a:t>
            </a:r>
            <a:endParaRPr lang="en-US" sz="1800" dirty="0"/>
          </a:p>
          <a:p>
            <a:pPr marL="229870" indent="-229870"/>
            <a:r>
              <a:rPr lang="en-US" sz="1800" dirty="0">
                <a:cs typeface="Times New Roman"/>
              </a:rPr>
              <a:t>Having more economic features to identify the impact on default.</a:t>
            </a:r>
          </a:p>
          <a:p>
            <a:pPr marL="229870" indent="-229870"/>
            <a:r>
              <a:rPr lang="en-US" sz="1800" dirty="0">
                <a:cs typeface="Times New Roman"/>
              </a:rPr>
              <a:t>This project worked with only three model algorithms, other model algorithms (</a:t>
            </a:r>
            <a:r>
              <a:rPr lang="en-US" sz="1800" err="1">
                <a:cs typeface="Times New Roman"/>
              </a:rPr>
              <a:t>i.e</a:t>
            </a:r>
            <a:r>
              <a:rPr lang="en-US" sz="1800" dirty="0">
                <a:cs typeface="Times New Roman"/>
              </a:rPr>
              <a:t>: </a:t>
            </a:r>
            <a:r>
              <a:rPr lang="en-US" sz="1800">
                <a:cs typeface="Times New Roman"/>
              </a:rPr>
              <a:t>KNN, Naieve Bayes etc.) should be conducted for better </a:t>
            </a:r>
            <a:r>
              <a:rPr lang="en-US" sz="1800" dirty="0">
                <a:cs typeface="Times New Roman"/>
              </a:rPr>
              <a:t>result.</a:t>
            </a:r>
          </a:p>
          <a:p>
            <a:pPr marL="229870" indent="-229870"/>
            <a:r>
              <a:rPr lang="en-US" sz="1800" dirty="0">
                <a:cs typeface="Times New Roman"/>
              </a:rPr>
              <a:t>Although cross validation is more robust, future works can consider hyper parameter tuning to </a:t>
            </a:r>
            <a:r>
              <a:rPr lang="en-US" sz="1800">
                <a:cs typeface="Times New Roman"/>
              </a:rPr>
              <a:t>find optimal features.</a:t>
            </a:r>
            <a:endParaRPr lang="en-US" sz="1800" dirty="0">
              <a:cs typeface="Times New Roman"/>
            </a:endParaRPr>
          </a:p>
          <a:p>
            <a:pPr marL="229870" indent="-229870"/>
            <a:r>
              <a:rPr lang="en-US" sz="1800" dirty="0">
                <a:cs typeface="Times New Roman"/>
              </a:rPr>
              <a:t>More financial features need to be added to justify the demographic factor impact</a:t>
            </a:r>
          </a:p>
          <a:p>
            <a:pPr marL="229870" indent="-229870"/>
            <a:endParaRPr lang="en-US" sz="1800" dirty="0">
              <a:cs typeface="Times New Roman"/>
            </a:endParaRPr>
          </a:p>
          <a:p>
            <a:pPr marL="229870" indent="-229870"/>
            <a:endParaRPr lang="en-US" sz="1800">
              <a:cs typeface="Times New Roman" panose="02020603050405020304"/>
            </a:endParaRPr>
          </a:p>
        </p:txBody>
      </p:sp>
      <p:sp>
        <p:nvSpPr>
          <p:cNvPr id="4" name="Date Placeholder 3">
            <a:extLst>
              <a:ext uri="{FF2B5EF4-FFF2-40B4-BE49-F238E27FC236}">
                <a16:creationId xmlns:a16="http://schemas.microsoft.com/office/drawing/2014/main" id="{32A05688-19E7-61C8-B34C-8A57AF008C78}"/>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919FE874-2CAB-F3B4-02F1-5702CCE53861}"/>
              </a:ext>
            </a:extLst>
          </p:cNvPr>
          <p:cNvSpPr>
            <a:spLocks noGrp="1"/>
          </p:cNvSpPr>
          <p:nvPr>
            <p:ph type="sldNum" sz="quarter" idx="4"/>
          </p:nvPr>
        </p:nvSpPr>
        <p:spPr/>
        <p:txBody>
          <a:bodyPr/>
          <a:lstStyle/>
          <a:p>
            <a:fld id="{E1497D35-93D5-5047-9160-8F9C97C9D015}" type="slidenum">
              <a:rPr lang="en-US" smtClean="0"/>
              <a:pPr/>
              <a:t>27</a:t>
            </a:fld>
            <a:endParaRPr lang="en-US" dirty="0"/>
          </a:p>
        </p:txBody>
      </p:sp>
    </p:spTree>
    <p:extLst>
      <p:ext uri="{BB962C8B-B14F-4D97-AF65-F5344CB8AC3E}">
        <p14:creationId xmlns:p14="http://schemas.microsoft.com/office/powerpoint/2010/main" val="375753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998" y="691944"/>
            <a:ext cx="7148989" cy="3387483"/>
          </a:xfrm>
          <a:ln>
            <a:solidFill>
              <a:srgbClr val="FFDC00"/>
            </a:solidFill>
          </a:ln>
        </p:spPr>
        <p:txBody>
          <a:bodyPr/>
          <a:lstStyle/>
          <a:p>
            <a:pPr algn="just">
              <a:lnSpc>
                <a:spcPct val="100000"/>
              </a:lnSpc>
              <a:spcBef>
                <a:spcPts val="0"/>
              </a:spcBef>
            </a:pPr>
            <a:r>
              <a:rPr lang="en-US" sz="1800" b="0" dirty="0">
                <a:solidFill>
                  <a:srgbClr val="000000"/>
                </a:solidFill>
                <a:latin typeface="Times New Roman"/>
                <a:ea typeface="+mj-lt"/>
                <a:cs typeface="Times New Roman"/>
              </a:rPr>
              <a:t>This project delves into the relationship between demographic factors, payment behavior, credit limit allocation, and credit card default rates. Financial indicators, particularly credit limit, play a significant role, along with demographic variables like AGE and EDUCATION. Decision Tree emerged as the most effective model, highlighting the importance of payment behavior in predicting defaults. However, SVM and Logistic Regression struggled with positive instances classification. With normalized dataset it is seen that SVM is the most efficient model. Despite limitations like dataset confinement and class imbalance, the study underscores the importance of these factors in predicting credit defaults. Future research should explore additional algorithms and datasets to enhance model robustness and generalization capabilities.</a:t>
            </a:r>
            <a:endParaRPr lang="en-US" sz="1800" dirty="0">
              <a:solidFill>
                <a:srgbClr val="000000"/>
              </a:solidFill>
              <a:latin typeface="Times New Roman"/>
              <a:cs typeface="Times New Roman"/>
            </a:endParaRPr>
          </a:p>
        </p:txBody>
      </p:sp>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March 31, 2024</a:t>
            </a:fld>
            <a:r>
              <a:rPr lang="en-CA"/>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28</a:t>
            </a:fld>
            <a:endParaRPr lang="en-US" dirty="0"/>
          </a:p>
        </p:txBody>
      </p:sp>
      <p:sp>
        <p:nvSpPr>
          <p:cNvPr id="9" name="Title 1">
            <a:extLst>
              <a:ext uri="{FF2B5EF4-FFF2-40B4-BE49-F238E27FC236}">
                <a16:creationId xmlns:a16="http://schemas.microsoft.com/office/drawing/2014/main" id="{CCD72F2C-253B-AA15-DB2E-7BC6FA3D5466}"/>
              </a:ext>
            </a:extLst>
          </p:cNvPr>
          <p:cNvSpPr txBox="1">
            <a:spLocks/>
          </p:cNvSpPr>
          <p:nvPr/>
        </p:nvSpPr>
        <p:spPr>
          <a:xfrm>
            <a:off x="3186589" y="4806341"/>
            <a:ext cx="4869904" cy="790178"/>
          </a:xfrm>
          <a:prstGeom prst="rect">
            <a:avLst/>
          </a:prstGeom>
        </p:spPr>
        <p:txBody>
          <a:bodyPr vert="horz" wrap="square" lIns="91440" tIns="45720" rIns="91440" bIns="45720" rtlCol="0" anchor="t" anchorCtr="0">
            <a:noAutofit/>
          </a:bodyPr>
          <a:lstStyle>
            <a:lvl1pPr indent="0" algn="l" defTabSz="914400" rtl="0" eaLnBrk="1" latinLnBrk="0" hangingPunct="1">
              <a:lnSpc>
                <a:spcPts val="5100"/>
              </a:lnSpc>
              <a:spcBef>
                <a:spcPct val="0"/>
              </a:spcBef>
              <a:spcAft>
                <a:spcPts val="0"/>
              </a:spcAft>
              <a:buNone/>
              <a:defRPr sz="4800" b="1" kern="1200" cap="none" spc="0" baseline="0">
                <a:solidFill>
                  <a:schemeClr val="tx1"/>
                </a:solidFill>
                <a:latin typeface="+mj-lt"/>
                <a:ea typeface="+mj-ea"/>
                <a:cs typeface="+mj-cs"/>
              </a:defRPr>
            </a:lvl1pPr>
          </a:lstStyle>
          <a:p>
            <a:pPr indent="-347345"/>
            <a:r>
              <a:rPr lang="en-US" sz="2800" dirty="0">
                <a:solidFill>
                  <a:srgbClr val="004C9B"/>
                </a:solidFill>
                <a:cs typeface="Arial"/>
              </a:rPr>
              <a:t>Concluding Statement</a:t>
            </a:r>
          </a:p>
        </p:txBody>
      </p:sp>
    </p:spTree>
    <p:extLst>
      <p:ext uri="{BB962C8B-B14F-4D97-AF65-F5344CB8AC3E}">
        <p14:creationId xmlns:p14="http://schemas.microsoft.com/office/powerpoint/2010/main" val="506461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6058C-F2A5-BEB6-B698-254DFC6ACFC1}"/>
              </a:ext>
            </a:extLst>
          </p:cNvPr>
          <p:cNvSpPr>
            <a:spLocks noGrp="1"/>
          </p:cNvSpPr>
          <p:nvPr>
            <p:ph type="title"/>
          </p:nvPr>
        </p:nvSpPr>
        <p:spPr/>
        <p:txBody>
          <a:bodyPr/>
          <a:lstStyle/>
          <a:p>
            <a:pPr indent="-347345"/>
            <a:r>
              <a:rPr lang="en-US" dirty="0" smtClean="0">
                <a:cs typeface="Arial"/>
              </a:rPr>
              <a:t>Reference</a:t>
            </a:r>
            <a:endParaRPr lang="en-US" dirty="0">
              <a:cs typeface="Arial"/>
            </a:endParaRPr>
          </a:p>
        </p:txBody>
      </p:sp>
      <p:sp>
        <p:nvSpPr>
          <p:cNvPr id="3" name="Content Placeholder 2">
            <a:extLst>
              <a:ext uri="{FF2B5EF4-FFF2-40B4-BE49-F238E27FC236}">
                <a16:creationId xmlns:a16="http://schemas.microsoft.com/office/drawing/2014/main" id="{38E7F46C-0C30-8C4D-CDFC-5A815ED2E56C}"/>
              </a:ext>
            </a:extLst>
          </p:cNvPr>
          <p:cNvSpPr>
            <a:spLocks noGrp="1"/>
          </p:cNvSpPr>
          <p:nvPr>
            <p:ph idx="1"/>
          </p:nvPr>
        </p:nvSpPr>
        <p:spPr>
          <a:xfrm>
            <a:off x="365568" y="1466104"/>
            <a:ext cx="8438739" cy="4505037"/>
          </a:xfrm>
          <a:ln>
            <a:solidFill>
              <a:srgbClr val="FFDC00"/>
            </a:solidFill>
          </a:ln>
        </p:spPr>
        <p:txBody>
          <a:bodyPr vert="horz" lIns="91440" tIns="45720" rIns="91440" bIns="45720" rtlCol="0" anchor="t">
            <a:noAutofit/>
          </a:bodyPr>
          <a:lstStyle/>
          <a:p>
            <a:pPr marL="229870" indent="-229870"/>
            <a:r>
              <a:rPr lang="en-US" sz="1600" dirty="0" err="1" smtClean="0"/>
              <a:t>Achsan</a:t>
            </a:r>
            <a:r>
              <a:rPr lang="en-US" sz="1600" dirty="0"/>
              <a:t>, W., </a:t>
            </a:r>
            <a:r>
              <a:rPr lang="en-US" sz="1600" dirty="0" err="1"/>
              <a:t>Achsani</a:t>
            </a:r>
            <a:r>
              <a:rPr lang="en-US" sz="1600" dirty="0"/>
              <a:t>, N. A., &amp; </a:t>
            </a:r>
            <a:r>
              <a:rPr lang="en-US" sz="1600" dirty="0" err="1"/>
              <a:t>Bandono</a:t>
            </a:r>
            <a:r>
              <a:rPr lang="en-US" sz="1600" dirty="0"/>
              <a:t>, B. (2022). The demographic and behavior determinant of credit card default in Indonesia. </a:t>
            </a:r>
            <a:r>
              <a:rPr lang="en-US" sz="1600" dirty="0" err="1"/>
              <a:t>Signifikan</a:t>
            </a:r>
            <a:r>
              <a:rPr lang="en-US" sz="1600" dirty="0"/>
              <a:t>: </a:t>
            </a:r>
            <a:r>
              <a:rPr lang="en-US" sz="1600" dirty="0" err="1"/>
              <a:t>Jurnal</a:t>
            </a:r>
            <a:r>
              <a:rPr lang="en-US" sz="1600" dirty="0"/>
              <a:t> </a:t>
            </a:r>
            <a:r>
              <a:rPr lang="en-US" sz="1600" dirty="0" err="1"/>
              <a:t>Ilmu</a:t>
            </a:r>
            <a:r>
              <a:rPr lang="en-US" sz="1600" dirty="0"/>
              <a:t> </a:t>
            </a:r>
            <a:r>
              <a:rPr lang="en-US" sz="1600" dirty="0" err="1"/>
              <a:t>Ekonomi</a:t>
            </a:r>
            <a:r>
              <a:rPr lang="en-US" sz="1600" dirty="0"/>
              <a:t>, 11(1), 43–56. https://doi.org/10.15408/sjie.v11i1.20215 </a:t>
            </a:r>
            <a:endParaRPr lang="en-US" sz="1600" dirty="0" smtClean="0"/>
          </a:p>
          <a:p>
            <a:pPr marL="229870" indent="-229870"/>
            <a:r>
              <a:rPr lang="en-US" sz="1600" dirty="0" err="1" smtClean="0"/>
              <a:t>Çallı</a:t>
            </a:r>
            <a:r>
              <a:rPr lang="en-US" sz="1600" dirty="0"/>
              <a:t>, B. A., &amp; </a:t>
            </a:r>
            <a:r>
              <a:rPr lang="en-US" sz="1600" dirty="0" err="1"/>
              <a:t>Coşkun</a:t>
            </a:r>
            <a:r>
              <a:rPr lang="en-US" sz="1600" dirty="0"/>
              <a:t>, E. (2021). A longitudinal systematic review of Credit Risk Assessment and credit default predictors. SAGE Open, 11(4), 215824402110613. https://doi.org/10.1177/21582440211061333 </a:t>
            </a:r>
            <a:endParaRPr lang="en-US" sz="1600" dirty="0" smtClean="0"/>
          </a:p>
          <a:p>
            <a:pPr marL="229870" indent="-229870"/>
            <a:r>
              <a:rPr lang="en-US" sz="1600" dirty="0" err="1" smtClean="0"/>
              <a:t>GeeksforGeeks</a:t>
            </a:r>
            <a:r>
              <a:rPr lang="en-US" sz="1600" dirty="0"/>
              <a:t>. (2023, June 10). Support Vector Machine (SVM) algorithm. </a:t>
            </a:r>
            <a:r>
              <a:rPr lang="en-US" sz="1600" dirty="0" err="1"/>
              <a:t>GeeksforGeeks</a:t>
            </a:r>
            <a:r>
              <a:rPr lang="en-US" sz="1600" dirty="0"/>
              <a:t>. https://www.geeksforgeeks.org/support-vector-machine-algorithm/ </a:t>
            </a:r>
            <a:endParaRPr lang="en-US" sz="1600" dirty="0" smtClean="0"/>
          </a:p>
          <a:p>
            <a:pPr marL="229870" indent="-229870"/>
            <a:r>
              <a:rPr lang="en-US" sz="1600" dirty="0" err="1" smtClean="0"/>
              <a:t>Goel</a:t>
            </a:r>
            <a:r>
              <a:rPr lang="en-US" sz="1600" dirty="0"/>
              <a:t>, A., &amp; </a:t>
            </a:r>
            <a:r>
              <a:rPr lang="en-US" sz="1600" dirty="0" err="1"/>
              <a:t>Rastogi</a:t>
            </a:r>
            <a:r>
              <a:rPr lang="en-US" sz="1600" dirty="0"/>
              <a:t>, S. (2021). Understanding the impact of borrowers’ behavioral and psychological traits on credit default: Review and Conceptual Model. Review of Behavioral Finance, 15(2), 205–223. https://doi.org/10.1108/rbf-03-2021-0051 </a:t>
            </a:r>
            <a:endParaRPr lang="en-US" sz="1600" dirty="0" smtClean="0"/>
          </a:p>
          <a:p>
            <a:pPr marL="229870" indent="-229870"/>
            <a:r>
              <a:rPr lang="en-US" sz="1600" dirty="0" err="1" smtClean="0"/>
              <a:t>Memarista</a:t>
            </a:r>
            <a:r>
              <a:rPr lang="en-US" sz="1600" dirty="0"/>
              <a:t>, G., </a:t>
            </a:r>
            <a:r>
              <a:rPr lang="en-US" sz="1600" dirty="0" err="1"/>
              <a:t>Malelak</a:t>
            </a:r>
            <a:r>
              <a:rPr lang="en-US" sz="1600" dirty="0"/>
              <a:t>, M., &amp; Anastasia, N. (</a:t>
            </a:r>
            <a:r>
              <a:rPr lang="en-US" sz="1600" dirty="0" err="1"/>
              <a:t>n.d.</a:t>
            </a:r>
            <a:r>
              <a:rPr lang="en-US" sz="1600" dirty="0"/>
              <a:t>). The Relationship between Demographic Factors and Financial Behavior on Credit Card Usage in Surabaya. https://core.ac.uk/ download/pdf/32453075.pdf </a:t>
            </a:r>
            <a:endParaRPr lang="en-US" sz="1600" dirty="0" smtClean="0"/>
          </a:p>
          <a:p>
            <a:pPr marL="229870" indent="-229870"/>
            <a:r>
              <a:rPr lang="en-US" sz="1600" dirty="0" smtClean="0"/>
              <a:t>Rauf</a:t>
            </a:r>
            <a:r>
              <a:rPr lang="en-US" sz="1600" dirty="0"/>
              <a:t>, A., </a:t>
            </a:r>
            <a:r>
              <a:rPr lang="en-US" sz="1600" dirty="0" err="1"/>
              <a:t>Razi</a:t>
            </a:r>
            <a:r>
              <a:rPr lang="en-US" sz="1600" dirty="0"/>
              <a:t>, A., Khalid, A., &amp; Hassan, Y. (2022</a:t>
            </a:r>
            <a:r>
              <a:rPr lang="en-US" sz="1600" dirty="0" smtClean="0"/>
              <a:t>).</a:t>
            </a:r>
            <a:r>
              <a:rPr lang="en-US" sz="1600" dirty="0"/>
              <a:t> The usage patterns of credit/debit card across various demographics. Pakistan Journal of Humanities and Social Sciences, 10(2). https://doi.org/10.52131/pjhss.2022.1002.0253 </a:t>
            </a:r>
            <a:endParaRPr lang="en-US" sz="1600" dirty="0">
              <a:cs typeface="Times New Roman"/>
            </a:endParaRPr>
          </a:p>
          <a:p>
            <a:pPr marL="229870" indent="-229870"/>
            <a:endParaRPr lang="en-US" sz="1600" dirty="0">
              <a:cs typeface="Times New Roman"/>
            </a:endParaRPr>
          </a:p>
        </p:txBody>
      </p:sp>
      <p:sp>
        <p:nvSpPr>
          <p:cNvPr id="4" name="Date Placeholder 3">
            <a:extLst>
              <a:ext uri="{FF2B5EF4-FFF2-40B4-BE49-F238E27FC236}">
                <a16:creationId xmlns:a16="http://schemas.microsoft.com/office/drawing/2014/main" id="{32A05688-19E7-61C8-B34C-8A57AF008C78}"/>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919FE874-2CAB-F3B4-02F1-5702CCE53861}"/>
              </a:ext>
            </a:extLst>
          </p:cNvPr>
          <p:cNvSpPr>
            <a:spLocks noGrp="1"/>
          </p:cNvSpPr>
          <p:nvPr>
            <p:ph type="sldNum" sz="quarter" idx="4"/>
          </p:nvPr>
        </p:nvSpPr>
        <p:spPr/>
        <p:txBody>
          <a:bodyPr/>
          <a:lstStyle/>
          <a:p>
            <a:fld id="{E1497D35-93D5-5047-9160-8F9C97C9D015}" type="slidenum">
              <a:rPr lang="en-US" smtClean="0"/>
              <a:pPr/>
              <a:t>29</a:t>
            </a:fld>
            <a:endParaRPr lang="en-US" dirty="0"/>
          </a:p>
        </p:txBody>
      </p:sp>
    </p:spTree>
    <p:extLst>
      <p:ext uri="{BB962C8B-B14F-4D97-AF65-F5344CB8AC3E}">
        <p14:creationId xmlns:p14="http://schemas.microsoft.com/office/powerpoint/2010/main" val="166271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347345"/>
            <a:r>
              <a:rPr lang="en-US" dirty="0">
                <a:cs typeface="Arial"/>
              </a:rPr>
              <a:t>Project Objective</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March 31,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sp>
        <p:nvSpPr>
          <p:cNvPr id="6" name="TextBox 2">
            <a:extLst>
              <a:ext uri="{FF2B5EF4-FFF2-40B4-BE49-F238E27FC236}">
                <a16:creationId xmlns:a16="http://schemas.microsoft.com/office/drawing/2014/main" id="{0E2BBEAA-5EBC-B3AA-2B54-94A8D2630434}"/>
              </a:ext>
            </a:extLst>
          </p:cNvPr>
          <p:cNvSpPr txBox="1"/>
          <p:nvPr/>
        </p:nvSpPr>
        <p:spPr>
          <a:xfrm>
            <a:off x="170169" y="1251958"/>
            <a:ext cx="8617302" cy="215443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Times New Roman"/>
                <a:cs typeface="Times New Roman"/>
              </a:rPr>
              <a:t>The primary objectives for this project are:</a:t>
            </a:r>
          </a:p>
          <a:p>
            <a:pPr marL="285750" indent="-285750">
              <a:buChar char="•"/>
            </a:pPr>
            <a:r>
              <a:rPr lang="en-US" sz="2400" dirty="0">
                <a:latin typeface="Times New Roman"/>
                <a:cs typeface="Times New Roman"/>
              </a:rPr>
              <a:t>Impact of Demographic factors and payment trend on Limit allocation</a:t>
            </a:r>
          </a:p>
          <a:p>
            <a:pPr marL="285750" indent="-285750">
              <a:buChar char="•"/>
            </a:pPr>
            <a:r>
              <a:rPr lang="en-US" sz="2400" dirty="0">
                <a:latin typeface="Times New Roman"/>
                <a:cs typeface="Times New Roman"/>
              </a:rPr>
              <a:t>Conducting effective predictive analytics on card default based on impactful demographic factors and payment behavior</a:t>
            </a:r>
          </a:p>
          <a:p>
            <a:pPr algn="l"/>
            <a:endParaRPr lang="en-US" dirty="0">
              <a:latin typeface="Times New Roman"/>
              <a:cs typeface="Times New Roman"/>
            </a:endParaRPr>
          </a:p>
        </p:txBody>
      </p:sp>
      <p:sp>
        <p:nvSpPr>
          <p:cNvPr id="7" name="TextBox 3">
            <a:extLst>
              <a:ext uri="{FF2B5EF4-FFF2-40B4-BE49-F238E27FC236}">
                <a16:creationId xmlns:a16="http://schemas.microsoft.com/office/drawing/2014/main" id="{6777228C-E9C2-351B-CE13-D1E85D7F3C5F}"/>
              </a:ext>
            </a:extLst>
          </p:cNvPr>
          <p:cNvSpPr txBox="1"/>
          <p:nvPr/>
        </p:nvSpPr>
        <p:spPr>
          <a:xfrm>
            <a:off x="240149" y="3648712"/>
            <a:ext cx="8570785" cy="2154436"/>
          </a:xfrm>
          <a:prstGeom prst="rect">
            <a:avLst/>
          </a:prstGeom>
          <a:noFill/>
          <a:ln>
            <a:solidFill>
              <a:schemeClr val="bg2"/>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Times New Roman"/>
                <a:cs typeface="Times New Roman"/>
              </a:rPr>
              <a:t>Broad Project Question</a:t>
            </a:r>
          </a:p>
          <a:p>
            <a:pPr marL="285750" indent="-285750">
              <a:buChar char="•"/>
            </a:pPr>
            <a:r>
              <a:rPr lang="en-US" sz="2400" dirty="0">
                <a:latin typeface="Times New Roman"/>
                <a:cs typeface="Times New Roman"/>
              </a:rPr>
              <a:t>What is the quantified predictability of credit card default based on spending pattern, demographic behavior and limit allocation, which is evaluated by demographic and payment behavior pattern?</a:t>
            </a:r>
            <a:r>
              <a:rPr lang="en-US" sz="2400" b="1" dirty="0">
                <a:latin typeface="Times New Roman"/>
                <a:cs typeface="Times New Roman"/>
              </a:rPr>
              <a:t> </a:t>
            </a:r>
            <a:endParaRPr lang="en-US" sz="2400" dirty="0">
              <a:latin typeface="Times New Roman"/>
              <a:cs typeface="Times New Roman"/>
            </a:endParaRPr>
          </a:p>
          <a:p>
            <a:endParaRPr lang="en-US" dirty="0">
              <a:latin typeface="Times New Roman"/>
              <a:cs typeface="Times New Roman"/>
            </a:endParaRPr>
          </a:p>
        </p:txBody>
      </p:sp>
    </p:spTree>
    <p:extLst>
      <p:ext uri="{BB962C8B-B14F-4D97-AF65-F5344CB8AC3E}">
        <p14:creationId xmlns:p14="http://schemas.microsoft.com/office/powerpoint/2010/main" val="1361325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Reference</a:t>
            </a:r>
            <a:endParaRPr lang="en-US" dirty="0"/>
          </a:p>
        </p:txBody>
      </p:sp>
      <p:sp>
        <p:nvSpPr>
          <p:cNvPr id="3" name="Content Placeholder 2"/>
          <p:cNvSpPr>
            <a:spLocks noGrp="1"/>
          </p:cNvSpPr>
          <p:nvPr>
            <p:ph idx="1"/>
          </p:nvPr>
        </p:nvSpPr>
        <p:spPr>
          <a:xfrm>
            <a:off x="365568" y="1472184"/>
            <a:ext cx="8444818" cy="3716761"/>
          </a:xfrm>
          <a:ln>
            <a:solidFill>
              <a:schemeClr val="bg2">
                <a:lumMod val="60000"/>
                <a:lumOff val="40000"/>
              </a:schemeClr>
            </a:solidFill>
          </a:ln>
        </p:spPr>
        <p:txBody>
          <a:bodyPr>
            <a:normAutofit/>
          </a:bodyPr>
          <a:lstStyle/>
          <a:p>
            <a:r>
              <a:rPr lang="en-US" sz="1600" dirty="0" err="1" smtClean="0"/>
              <a:t>Soman</a:t>
            </a:r>
            <a:r>
              <a:rPr lang="en-US" sz="1600" dirty="0"/>
              <a:t>, D., &amp; Cheema, A. (2002a). The effect of credit on spending decisions: The role of the credit limit and credibility. Marketing Science, 21(1), 32–53. https://doi.org/10.1287/mksc.21.1.32.155 </a:t>
            </a:r>
            <a:endParaRPr lang="en-US" sz="1600" dirty="0" smtClean="0"/>
          </a:p>
          <a:p>
            <a:r>
              <a:rPr lang="en-US" sz="1600" dirty="0" smtClean="0"/>
              <a:t>Wang</a:t>
            </a:r>
            <a:r>
              <a:rPr lang="en-US" sz="1600" dirty="0"/>
              <a:t>, L., Lu, W., &amp; Malhotra, N. K. (2011). Demographics, attitude, personality and credit card features correlate with credit card debt: A view from China. Journal of Economic Psychology, 32(1), 179–193. https://doi.org/10.1016/j.joep.2010.11.006 68 of 70 </a:t>
            </a:r>
            <a:endParaRPr lang="en-US" sz="1600" dirty="0" smtClean="0"/>
          </a:p>
          <a:p>
            <a:r>
              <a:rPr lang="en-US" sz="1600" dirty="0" err="1" smtClean="0"/>
              <a:t>Yeh</a:t>
            </a:r>
            <a:r>
              <a:rPr lang="en-US" sz="1600" dirty="0"/>
              <a:t>, I.-C., &amp; Lien, C. (2009). The comparisons of data mining techniques for the predictive accuracy of probability of default of credit card clients. Expert Systems with Applications, 36(2), 2473–2480. https://doi.org/10.1016/j.eswa.2007.12.020 </a:t>
            </a:r>
            <a:endParaRPr lang="en-US" sz="1600" dirty="0" smtClean="0"/>
          </a:p>
          <a:p>
            <a:r>
              <a:rPr lang="en-US" sz="1600" dirty="0" err="1" smtClean="0"/>
              <a:t>Yeh,I</a:t>
            </a:r>
            <a:r>
              <a:rPr lang="en-US" sz="1600" dirty="0" smtClean="0"/>
              <a:t>-Cheng</a:t>
            </a:r>
            <a:r>
              <a:rPr lang="en-US" sz="1600" dirty="0"/>
              <a:t>. (2016). Default of credit card clients. UCI Machine Learning Repository. https://doi.org/10.24432/C55S3H</a:t>
            </a:r>
          </a:p>
        </p:txBody>
      </p:sp>
      <p:sp>
        <p:nvSpPr>
          <p:cNvPr id="4" name="Date Placeholder 3"/>
          <p:cNvSpPr>
            <a:spLocks noGrp="1"/>
          </p:cNvSpPr>
          <p:nvPr>
            <p:ph type="dt" sz="half" idx="2"/>
          </p:nvPr>
        </p:nvSpPr>
        <p:spPr/>
        <p:txBody>
          <a:bodyPr/>
          <a:lstStyle/>
          <a:p>
            <a:fld id="{321D2AE1-B685-45A1-8C17-19D6BB8C161E}" type="datetime4">
              <a:rPr lang="en-US" smtClean="0"/>
              <a:t>March 31, 2024</a:t>
            </a:fld>
            <a:r>
              <a:rPr lang="en-CA" smtClean="0"/>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30</a:t>
            </a:fld>
            <a:endParaRPr lang="en-US" dirty="0"/>
          </a:p>
        </p:txBody>
      </p:sp>
    </p:spTree>
    <p:extLst>
      <p:ext uri="{BB962C8B-B14F-4D97-AF65-F5344CB8AC3E}">
        <p14:creationId xmlns:p14="http://schemas.microsoft.com/office/powerpoint/2010/main" val="217089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4B5DB-D10D-B9F8-B91D-2598AAC956D4}"/>
              </a:ext>
            </a:extLst>
          </p:cNvPr>
          <p:cNvSpPr>
            <a:spLocks noGrp="1"/>
          </p:cNvSpPr>
          <p:nvPr>
            <p:ph type="title"/>
          </p:nvPr>
        </p:nvSpPr>
        <p:spPr/>
        <p:txBody>
          <a:bodyPr/>
          <a:lstStyle/>
          <a:p>
            <a:pPr indent="-347345"/>
            <a:r>
              <a:rPr lang="en-US" dirty="0">
                <a:cs typeface="Arial" panose="020B0604020202020204"/>
              </a:rPr>
              <a:t>Data Dictionary</a:t>
            </a:r>
          </a:p>
        </p:txBody>
      </p:sp>
      <p:sp>
        <p:nvSpPr>
          <p:cNvPr id="4" name="Date Placeholder 3">
            <a:extLst>
              <a:ext uri="{FF2B5EF4-FFF2-40B4-BE49-F238E27FC236}">
                <a16:creationId xmlns:a16="http://schemas.microsoft.com/office/drawing/2014/main" id="{F66AB92A-950F-8660-BC9E-B3FAA18DA2C7}"/>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0B10AF2D-A6BC-0E7E-CACE-1EC2E6146E5C}"/>
              </a:ext>
            </a:extLst>
          </p:cNvPr>
          <p:cNvSpPr>
            <a:spLocks noGrp="1"/>
          </p:cNvSpPr>
          <p:nvPr>
            <p:ph type="sldNum" sz="quarter" idx="4"/>
          </p:nvPr>
        </p:nvSpPr>
        <p:spPr/>
        <p:txBody>
          <a:bodyPr/>
          <a:lstStyle/>
          <a:p>
            <a:fld id="{E1497D35-93D5-5047-9160-8F9C97C9D015}" type="slidenum">
              <a:rPr lang="en-US" smtClean="0"/>
              <a:pPr/>
              <a:t>4</a:t>
            </a:fld>
            <a:endParaRPr lang="en-US" dirty="0"/>
          </a:p>
        </p:txBody>
      </p:sp>
      <p:graphicFrame>
        <p:nvGraphicFramePr>
          <p:cNvPr id="7" name="Table 6">
            <a:extLst>
              <a:ext uri="{FF2B5EF4-FFF2-40B4-BE49-F238E27FC236}">
                <a16:creationId xmlns:a16="http://schemas.microsoft.com/office/drawing/2014/main" id="{4AEEA867-490E-C11F-8C7B-390E6D734721}"/>
              </a:ext>
            </a:extLst>
          </p:cNvPr>
          <p:cNvGraphicFramePr>
            <a:graphicFrameLocks noGrp="1"/>
          </p:cNvGraphicFramePr>
          <p:nvPr>
            <p:extLst>
              <p:ext uri="{D42A27DB-BD31-4B8C-83A1-F6EECF244321}">
                <p14:modId xmlns:p14="http://schemas.microsoft.com/office/powerpoint/2010/main" val="1115937565"/>
              </p:ext>
            </p:extLst>
          </p:nvPr>
        </p:nvGraphicFramePr>
        <p:xfrm>
          <a:off x="243191" y="1041648"/>
          <a:ext cx="8693395" cy="4312920"/>
        </p:xfrm>
        <a:graphic>
          <a:graphicData uri="http://schemas.openxmlformats.org/drawingml/2006/table">
            <a:tbl>
              <a:tblPr bandRow="1">
                <a:tableStyleId>{5C22544A-7EE6-4342-B048-85BDC9FD1C3A}</a:tableStyleId>
              </a:tblPr>
              <a:tblGrid>
                <a:gridCol w="1510944">
                  <a:extLst>
                    <a:ext uri="{9D8B030D-6E8A-4147-A177-3AD203B41FA5}">
                      <a16:colId xmlns:a16="http://schemas.microsoft.com/office/drawing/2014/main" val="610416745"/>
                    </a:ext>
                  </a:extLst>
                </a:gridCol>
                <a:gridCol w="1374031">
                  <a:extLst>
                    <a:ext uri="{9D8B030D-6E8A-4147-A177-3AD203B41FA5}">
                      <a16:colId xmlns:a16="http://schemas.microsoft.com/office/drawing/2014/main" val="2335021385"/>
                    </a:ext>
                  </a:extLst>
                </a:gridCol>
                <a:gridCol w="1629383">
                  <a:extLst>
                    <a:ext uri="{9D8B030D-6E8A-4147-A177-3AD203B41FA5}">
                      <a16:colId xmlns:a16="http://schemas.microsoft.com/office/drawing/2014/main" val="2914492420"/>
                    </a:ext>
                  </a:extLst>
                </a:gridCol>
                <a:gridCol w="1605063">
                  <a:extLst>
                    <a:ext uri="{9D8B030D-6E8A-4147-A177-3AD203B41FA5}">
                      <a16:colId xmlns:a16="http://schemas.microsoft.com/office/drawing/2014/main" val="3342859591"/>
                    </a:ext>
                  </a:extLst>
                </a:gridCol>
                <a:gridCol w="1216314">
                  <a:extLst>
                    <a:ext uri="{9D8B030D-6E8A-4147-A177-3AD203B41FA5}">
                      <a16:colId xmlns:a16="http://schemas.microsoft.com/office/drawing/2014/main" val="2203725846"/>
                    </a:ext>
                  </a:extLst>
                </a:gridCol>
                <a:gridCol w="1357660">
                  <a:extLst>
                    <a:ext uri="{9D8B030D-6E8A-4147-A177-3AD203B41FA5}">
                      <a16:colId xmlns:a16="http://schemas.microsoft.com/office/drawing/2014/main" val="2022981010"/>
                    </a:ext>
                  </a:extLst>
                </a:gridCol>
              </a:tblGrid>
              <a:tr h="447675">
                <a:tc>
                  <a:txBody>
                    <a:bodyPr/>
                    <a:lstStyle/>
                    <a:p>
                      <a:pPr algn="ctr" fontAlgn="base"/>
                      <a:r>
                        <a:rPr lang="en-US" sz="2000" b="1" i="0" u="none" strike="noStrike" dirty="0">
                          <a:solidFill>
                            <a:srgbClr val="FFFFFF"/>
                          </a:solidFill>
                          <a:effectLst/>
                          <a:highlight>
                            <a:srgbClr val="004C9B"/>
                          </a:highlight>
                          <a:latin typeface="Times New Roman"/>
                        </a:rPr>
                        <a:t>Attributes</a:t>
                      </a:r>
                      <a:endParaRPr lang="en-US" b="0" i="0" dirty="0">
                        <a:solidFill>
                          <a:srgbClr val="000000"/>
                        </a:solidFill>
                        <a:effectLst/>
                        <a:highlight>
                          <a:srgbClr val="004C9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004C9B"/>
                    </a:solidFill>
                  </a:tcPr>
                </a:tc>
                <a:tc>
                  <a:txBody>
                    <a:bodyPr/>
                    <a:lstStyle/>
                    <a:p>
                      <a:pPr algn="ctr" fontAlgn="base"/>
                      <a:r>
                        <a:rPr lang="en-US" sz="2000" b="1" i="0" u="none" strike="noStrike" dirty="0">
                          <a:solidFill>
                            <a:srgbClr val="FFFFFF"/>
                          </a:solidFill>
                          <a:effectLst/>
                          <a:highlight>
                            <a:srgbClr val="004C9B"/>
                          </a:highlight>
                          <a:latin typeface="Times New Roman"/>
                        </a:rPr>
                        <a:t>Type</a:t>
                      </a:r>
                      <a:endParaRPr lang="en-US" b="0" i="0" dirty="0">
                        <a:solidFill>
                          <a:srgbClr val="000000"/>
                        </a:solidFill>
                        <a:effectLst/>
                        <a:highlight>
                          <a:srgbClr val="004C9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004C9B"/>
                    </a:solidFill>
                  </a:tcPr>
                </a:tc>
                <a:tc>
                  <a:txBody>
                    <a:bodyPr/>
                    <a:lstStyle/>
                    <a:p>
                      <a:pPr algn="ctr" fontAlgn="base"/>
                      <a:r>
                        <a:rPr lang="en-US" sz="2000" b="1" i="0" u="none" strike="noStrike" dirty="0">
                          <a:solidFill>
                            <a:srgbClr val="FFFFFF"/>
                          </a:solidFill>
                          <a:effectLst/>
                          <a:highlight>
                            <a:srgbClr val="004C9B"/>
                          </a:highlight>
                          <a:latin typeface="Times New Roman"/>
                        </a:rPr>
                        <a:t>Maximum </a:t>
                      </a:r>
                      <a:r>
                        <a:rPr lang="en-US" sz="2000" b="1" i="0" u="none" strike="noStrike">
                          <a:solidFill>
                            <a:srgbClr val="FFFFFF"/>
                          </a:solidFill>
                          <a:effectLst/>
                          <a:highlight>
                            <a:srgbClr val="004C9B"/>
                          </a:highlight>
                          <a:latin typeface="Times New Roman"/>
                        </a:rPr>
                        <a:t>(if applicable)</a:t>
                      </a:r>
                      <a:endParaRPr lang="en-US" b="0" i="0" dirty="0">
                        <a:solidFill>
                          <a:srgbClr val="000000"/>
                        </a:solidFill>
                        <a:effectLst/>
                        <a:highlight>
                          <a:srgbClr val="004C9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004C9B"/>
                    </a:solidFill>
                  </a:tcPr>
                </a:tc>
                <a:tc>
                  <a:txBody>
                    <a:bodyPr/>
                    <a:lstStyle/>
                    <a:p>
                      <a:pPr algn="ctr" fontAlgn="base"/>
                      <a:r>
                        <a:rPr lang="en-US" sz="2000" b="1" i="0" u="none" strike="noStrike" dirty="0">
                          <a:solidFill>
                            <a:srgbClr val="FFFFFF"/>
                          </a:solidFill>
                          <a:effectLst/>
                          <a:highlight>
                            <a:srgbClr val="004C9B"/>
                          </a:highlight>
                          <a:latin typeface="Times New Roman"/>
                        </a:rPr>
                        <a:t>Minimum </a:t>
                      </a:r>
                      <a:r>
                        <a:rPr lang="en-US" sz="2000" b="1" i="0" u="none" strike="noStrike">
                          <a:solidFill>
                            <a:srgbClr val="FFFFFF"/>
                          </a:solidFill>
                          <a:effectLst/>
                          <a:highlight>
                            <a:srgbClr val="004C9B"/>
                          </a:highlight>
                          <a:latin typeface="Times New Roman"/>
                        </a:rPr>
                        <a:t>(if applicable)</a:t>
                      </a:r>
                      <a:endParaRPr lang="en-US" b="0" i="0" dirty="0">
                        <a:solidFill>
                          <a:srgbClr val="000000"/>
                        </a:solidFill>
                        <a:effectLst/>
                        <a:highlight>
                          <a:srgbClr val="004C9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004C9B"/>
                    </a:solidFill>
                  </a:tcPr>
                </a:tc>
                <a:tc>
                  <a:txBody>
                    <a:bodyPr/>
                    <a:lstStyle/>
                    <a:p>
                      <a:pPr algn="ctr" fontAlgn="base"/>
                      <a:r>
                        <a:rPr lang="en-US" sz="2000" b="1" i="0" u="none" strike="noStrike" dirty="0">
                          <a:solidFill>
                            <a:srgbClr val="FFFFFF"/>
                          </a:solidFill>
                          <a:effectLst/>
                          <a:highlight>
                            <a:srgbClr val="004C9B"/>
                          </a:highlight>
                          <a:latin typeface="Times New Roman"/>
                        </a:rPr>
                        <a:t>Mean</a:t>
                      </a:r>
                      <a:endParaRPr lang="en-US" b="0" i="0" dirty="0">
                        <a:solidFill>
                          <a:srgbClr val="000000"/>
                        </a:solidFill>
                        <a:effectLst/>
                        <a:highlight>
                          <a:srgbClr val="004C9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004C9B"/>
                    </a:solidFill>
                  </a:tcPr>
                </a:tc>
                <a:tc>
                  <a:txBody>
                    <a:bodyPr/>
                    <a:lstStyle/>
                    <a:p>
                      <a:pPr algn="ctr" fontAlgn="base"/>
                      <a:r>
                        <a:rPr lang="en-US" sz="2000" b="1" i="0" u="none" strike="noStrike">
                          <a:solidFill>
                            <a:srgbClr val="FFFFFF"/>
                          </a:solidFill>
                          <a:effectLst/>
                          <a:highlight>
                            <a:srgbClr val="004C9B"/>
                          </a:highlight>
                          <a:latin typeface="Times New Roman"/>
                        </a:rPr>
                        <a:t>Standard </a:t>
                      </a:r>
                      <a:endParaRPr lang="en-US" b="0" i="0">
                        <a:solidFill>
                          <a:srgbClr val="000000"/>
                        </a:solidFill>
                        <a:effectLst/>
                        <a:highlight>
                          <a:srgbClr val="004C9B"/>
                        </a:highlight>
                        <a:latin typeface="Times New Roman"/>
                      </a:endParaRPr>
                    </a:p>
                    <a:p>
                      <a:pPr lvl="0" algn="ctr">
                        <a:buNone/>
                      </a:pPr>
                      <a:r>
                        <a:rPr lang="en-US" sz="2000" b="1" i="0" u="none" strike="noStrike" dirty="0">
                          <a:solidFill>
                            <a:srgbClr val="FFFFFF"/>
                          </a:solidFill>
                          <a:effectLst/>
                          <a:highlight>
                            <a:srgbClr val="004C9B"/>
                          </a:highlight>
                          <a:latin typeface="Times New Roman"/>
                        </a:rPr>
                        <a:t>Deviation</a:t>
                      </a:r>
                      <a:endParaRPr lang="en-US" b="0" i="0" dirty="0">
                        <a:solidFill>
                          <a:srgbClr val="000000"/>
                        </a:solidFill>
                        <a:effectLst/>
                        <a:highlight>
                          <a:srgbClr val="004C9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004C9B"/>
                    </a:solidFill>
                  </a:tcPr>
                </a:tc>
                <a:extLst>
                  <a:ext uri="{0D108BD9-81ED-4DB2-BD59-A6C34878D82A}">
                    <a16:rowId xmlns:a16="http://schemas.microsoft.com/office/drawing/2014/main" val="131051107"/>
                  </a:ext>
                </a:extLst>
              </a:tr>
              <a:tr h="228600">
                <a:tc>
                  <a:txBody>
                    <a:bodyPr/>
                    <a:lstStyle/>
                    <a:p>
                      <a:pPr algn="l" fontAlgn="base"/>
                      <a:r>
                        <a:rPr lang="en-US" sz="1800" b="0" i="0" u="none" strike="noStrike" dirty="0">
                          <a:solidFill>
                            <a:srgbClr val="000000"/>
                          </a:solidFill>
                          <a:effectLst/>
                          <a:highlight>
                            <a:srgbClr val="1297EB"/>
                          </a:highlight>
                          <a:latin typeface="Times New Roman"/>
                        </a:rPr>
                        <a:t>LIMIT_BAL</a:t>
                      </a:r>
                      <a:endParaRPr lang="en-US" b="0" i="0" dirty="0">
                        <a:solidFill>
                          <a:srgbClr val="000000"/>
                        </a:solidFill>
                        <a:effectLst/>
                        <a:highlight>
                          <a:srgbClr val="1297E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1297EB"/>
                    </a:solidFill>
                  </a:tcPr>
                </a:tc>
                <a:tc>
                  <a:txBody>
                    <a:bodyPr/>
                    <a:lstStyle/>
                    <a:p>
                      <a:pPr algn="ctr" fontAlgn="base"/>
                      <a:r>
                        <a:rPr lang="en-US" sz="1800" b="0" i="0" u="none" strike="noStrike" dirty="0">
                          <a:solidFill>
                            <a:srgbClr val="000000"/>
                          </a:solidFill>
                          <a:effectLst/>
                          <a:latin typeface="Times New Roman"/>
                        </a:rPr>
                        <a:t>Quantitative</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1000000</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10000</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167484.32</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129747.66</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170753"/>
                  </a:ext>
                </a:extLst>
              </a:tr>
              <a:tr h="133350">
                <a:tc>
                  <a:txBody>
                    <a:bodyPr/>
                    <a:lstStyle/>
                    <a:p>
                      <a:pPr algn="l" fontAlgn="base"/>
                      <a:r>
                        <a:rPr lang="en-US" sz="1800" b="0" i="0" u="none" strike="noStrike" dirty="0">
                          <a:solidFill>
                            <a:srgbClr val="000000"/>
                          </a:solidFill>
                          <a:effectLst/>
                          <a:highlight>
                            <a:srgbClr val="1297EB"/>
                          </a:highlight>
                          <a:latin typeface="Times New Roman"/>
                        </a:rPr>
                        <a:t>SEX</a:t>
                      </a:r>
                      <a:endParaRPr lang="en-US" b="0" i="0" dirty="0">
                        <a:solidFill>
                          <a:srgbClr val="000000"/>
                        </a:solidFill>
                        <a:effectLst/>
                        <a:highlight>
                          <a:srgbClr val="1297E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1297EB"/>
                    </a:solidFill>
                  </a:tcPr>
                </a:tc>
                <a:tc>
                  <a:txBody>
                    <a:bodyPr/>
                    <a:lstStyle/>
                    <a:p>
                      <a:pPr algn="ctr" fontAlgn="base"/>
                      <a:r>
                        <a:rPr lang="en-US" sz="1800" b="0" i="0" u="none" strike="noStrike" dirty="0">
                          <a:solidFill>
                            <a:srgbClr val="000000"/>
                          </a:solidFill>
                          <a:effectLst/>
                          <a:latin typeface="Times New Roman"/>
                        </a:rPr>
                        <a:t>Categorical</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2</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1</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NA</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NA</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527291"/>
                  </a:ext>
                </a:extLst>
              </a:tr>
              <a:tr h="228600">
                <a:tc>
                  <a:txBody>
                    <a:bodyPr/>
                    <a:lstStyle/>
                    <a:p>
                      <a:pPr algn="l" fontAlgn="base"/>
                      <a:r>
                        <a:rPr lang="en-US" sz="1800" b="0" i="0" u="none" strike="noStrike" dirty="0">
                          <a:solidFill>
                            <a:srgbClr val="000000"/>
                          </a:solidFill>
                          <a:effectLst/>
                          <a:highlight>
                            <a:srgbClr val="1297EB"/>
                          </a:highlight>
                          <a:latin typeface="Times New Roman"/>
                        </a:rPr>
                        <a:t>EDUCATION</a:t>
                      </a:r>
                      <a:endParaRPr lang="en-US" b="0" i="0" dirty="0">
                        <a:solidFill>
                          <a:srgbClr val="000000"/>
                        </a:solidFill>
                        <a:effectLst/>
                        <a:highlight>
                          <a:srgbClr val="1297E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1297EB"/>
                    </a:solidFill>
                  </a:tcPr>
                </a:tc>
                <a:tc>
                  <a:txBody>
                    <a:bodyPr/>
                    <a:lstStyle/>
                    <a:p>
                      <a:pPr algn="ctr" fontAlgn="base"/>
                      <a:r>
                        <a:rPr lang="en-US" sz="1800" b="0" i="0" u="none" strike="noStrike" dirty="0">
                          <a:solidFill>
                            <a:srgbClr val="000000"/>
                          </a:solidFill>
                          <a:effectLst/>
                          <a:latin typeface="Times New Roman"/>
                        </a:rPr>
                        <a:t>Categorical</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4</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1</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NA</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NA</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1826319"/>
                  </a:ext>
                </a:extLst>
              </a:tr>
              <a:tr h="161925">
                <a:tc>
                  <a:txBody>
                    <a:bodyPr/>
                    <a:lstStyle/>
                    <a:p>
                      <a:pPr algn="l" fontAlgn="base"/>
                      <a:r>
                        <a:rPr lang="en-US" sz="1800" b="0" i="0" u="none" strike="noStrike" dirty="0">
                          <a:solidFill>
                            <a:srgbClr val="000000"/>
                          </a:solidFill>
                          <a:effectLst/>
                          <a:highlight>
                            <a:srgbClr val="1297EB"/>
                          </a:highlight>
                          <a:latin typeface="Times New Roman"/>
                        </a:rPr>
                        <a:t>MARRIAGE</a:t>
                      </a:r>
                      <a:endParaRPr lang="en-US" b="0" i="0" dirty="0">
                        <a:solidFill>
                          <a:srgbClr val="000000"/>
                        </a:solidFill>
                        <a:effectLst/>
                        <a:highlight>
                          <a:srgbClr val="1297E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1297EB"/>
                    </a:solidFill>
                  </a:tcPr>
                </a:tc>
                <a:tc>
                  <a:txBody>
                    <a:bodyPr/>
                    <a:lstStyle/>
                    <a:p>
                      <a:pPr algn="ctr" fontAlgn="base"/>
                      <a:r>
                        <a:rPr lang="en-US" sz="1800" b="0" i="0" u="none" strike="noStrike" dirty="0">
                          <a:solidFill>
                            <a:srgbClr val="000000"/>
                          </a:solidFill>
                          <a:effectLst/>
                          <a:latin typeface="Times New Roman"/>
                        </a:rPr>
                        <a:t>Categorical</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3</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1</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NA</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NA</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0993691"/>
                  </a:ext>
                </a:extLst>
              </a:tr>
              <a:tr h="228600">
                <a:tc>
                  <a:txBody>
                    <a:bodyPr/>
                    <a:lstStyle/>
                    <a:p>
                      <a:pPr algn="l" fontAlgn="base"/>
                      <a:r>
                        <a:rPr lang="en-US" sz="1800" b="0" i="0" u="none" strike="noStrike" dirty="0">
                          <a:solidFill>
                            <a:srgbClr val="000000"/>
                          </a:solidFill>
                          <a:effectLst/>
                          <a:highlight>
                            <a:srgbClr val="1297EB"/>
                          </a:highlight>
                          <a:latin typeface="Times New Roman"/>
                        </a:rPr>
                        <a:t>AGE</a:t>
                      </a:r>
                      <a:endParaRPr lang="en-US" b="0" i="0" dirty="0">
                        <a:solidFill>
                          <a:srgbClr val="000000"/>
                        </a:solidFill>
                        <a:effectLst/>
                        <a:highlight>
                          <a:srgbClr val="1297E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1297EB"/>
                    </a:solidFill>
                  </a:tcPr>
                </a:tc>
                <a:tc>
                  <a:txBody>
                    <a:bodyPr/>
                    <a:lstStyle/>
                    <a:p>
                      <a:pPr algn="ctr" fontAlgn="base"/>
                      <a:r>
                        <a:rPr lang="en-US" sz="1800" b="0" i="0" u="none" strike="noStrike" dirty="0">
                          <a:solidFill>
                            <a:srgbClr val="000000"/>
                          </a:solidFill>
                          <a:effectLst/>
                          <a:latin typeface="Times New Roman"/>
                        </a:rPr>
                        <a:t>Quantitative</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79</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21</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35.49</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9.22</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8144887"/>
                  </a:ext>
                </a:extLst>
              </a:tr>
              <a:tr h="447675">
                <a:tc>
                  <a:txBody>
                    <a:bodyPr/>
                    <a:lstStyle/>
                    <a:p>
                      <a:pPr algn="l" fontAlgn="base"/>
                      <a:r>
                        <a:rPr lang="en-US" sz="1800" b="0" i="0" u="none" strike="noStrike" dirty="0">
                          <a:solidFill>
                            <a:srgbClr val="000000"/>
                          </a:solidFill>
                          <a:effectLst/>
                          <a:highlight>
                            <a:srgbClr val="1297EB"/>
                          </a:highlight>
                          <a:latin typeface="Times New Roman"/>
                        </a:rPr>
                        <a:t>PAY_0 TO PAY_6</a:t>
                      </a:r>
                      <a:endParaRPr lang="en-US" b="0" i="0" dirty="0">
                        <a:solidFill>
                          <a:srgbClr val="000000"/>
                        </a:solidFill>
                        <a:effectLst/>
                        <a:highlight>
                          <a:srgbClr val="1297E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1297EB"/>
                    </a:solidFill>
                  </a:tcPr>
                </a:tc>
                <a:tc>
                  <a:txBody>
                    <a:bodyPr/>
                    <a:lstStyle/>
                    <a:p>
                      <a:pPr algn="ctr" fontAlgn="base"/>
                      <a:r>
                        <a:rPr lang="en-US" sz="1800" b="0" i="0" u="none" strike="noStrike" dirty="0">
                          <a:solidFill>
                            <a:srgbClr val="000000"/>
                          </a:solidFill>
                          <a:effectLst/>
                          <a:latin typeface="Times New Roman"/>
                        </a:rPr>
                        <a:t>Categorical</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8.0</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-0.2911 to -0.0167</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-2.0</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1.12 to 1.19</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4085398"/>
                  </a:ext>
                </a:extLst>
              </a:tr>
              <a:tr h="428625">
                <a:tc>
                  <a:txBody>
                    <a:bodyPr/>
                    <a:lstStyle/>
                    <a:p>
                      <a:pPr algn="l" fontAlgn="base"/>
                      <a:r>
                        <a:rPr lang="en-US" sz="1800" b="0" i="0" u="none" strike="noStrike" dirty="0">
                          <a:solidFill>
                            <a:srgbClr val="000000"/>
                          </a:solidFill>
                          <a:effectLst/>
                          <a:highlight>
                            <a:srgbClr val="1297EB"/>
                          </a:highlight>
                          <a:latin typeface="Times New Roman"/>
                        </a:rPr>
                        <a:t>BILL_AMT1-BILL_AMT6</a:t>
                      </a:r>
                      <a:endParaRPr lang="en-US" b="0" i="0" dirty="0">
                        <a:solidFill>
                          <a:srgbClr val="000000"/>
                        </a:solidFill>
                        <a:effectLst/>
                        <a:highlight>
                          <a:srgbClr val="1297E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1297EB"/>
                    </a:solidFill>
                  </a:tcPr>
                </a:tc>
                <a:tc>
                  <a:txBody>
                    <a:bodyPr/>
                    <a:lstStyle/>
                    <a:p>
                      <a:pPr algn="ctr" fontAlgn="base"/>
                      <a:r>
                        <a:rPr lang="en-US" sz="1800" b="0" i="0" u="none" strike="noStrike" dirty="0">
                          <a:solidFill>
                            <a:srgbClr val="000000"/>
                          </a:solidFill>
                          <a:effectLst/>
                          <a:latin typeface="Times New Roman"/>
                        </a:rPr>
                        <a:t>Quantitative</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1664089 to 891586</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-170000 to -69777</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51223.33 to 38871.76</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73635.86 to 59554.11</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4622601"/>
                  </a:ext>
                </a:extLst>
              </a:tr>
              <a:tr h="447675">
                <a:tc>
                  <a:txBody>
                    <a:bodyPr/>
                    <a:lstStyle/>
                    <a:p>
                      <a:pPr algn="l" fontAlgn="base"/>
                      <a:r>
                        <a:rPr lang="en-US" sz="1800" b="0" i="0" u="none" strike="noStrike" dirty="0">
                          <a:solidFill>
                            <a:srgbClr val="000000"/>
                          </a:solidFill>
                          <a:effectLst/>
                          <a:highlight>
                            <a:srgbClr val="1297EB"/>
                          </a:highlight>
                          <a:latin typeface="Times New Roman"/>
                        </a:rPr>
                        <a:t>PAY_AMT1 to PAY_AMT6</a:t>
                      </a:r>
                      <a:endParaRPr lang="en-US" b="0" i="0" dirty="0">
                        <a:solidFill>
                          <a:srgbClr val="000000"/>
                        </a:solidFill>
                        <a:effectLst/>
                        <a:highlight>
                          <a:srgbClr val="1297EB"/>
                        </a:highligh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solidFill>
                      <a:srgbClr val="1297EB"/>
                    </a:solidFill>
                  </a:tcPr>
                </a:tc>
                <a:tc>
                  <a:txBody>
                    <a:bodyPr/>
                    <a:lstStyle/>
                    <a:p>
                      <a:pPr algn="ctr" fontAlgn="base"/>
                      <a:r>
                        <a:rPr lang="en-US" sz="1800" b="0" i="0" u="none" strike="noStrike" dirty="0">
                          <a:solidFill>
                            <a:srgbClr val="000000"/>
                          </a:solidFill>
                          <a:effectLst/>
                          <a:latin typeface="Times New Roman"/>
                        </a:rPr>
                        <a:t>Quantitative</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1684259 to 426529</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0.0</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4799.39 to 5921.16</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tc>
                  <a:txBody>
                    <a:bodyPr/>
                    <a:lstStyle/>
                    <a:p>
                      <a:pPr algn="ctr" fontAlgn="base"/>
                      <a:r>
                        <a:rPr lang="en-US" sz="1800" b="0" i="0" u="none" strike="noStrike" dirty="0">
                          <a:solidFill>
                            <a:srgbClr val="000000"/>
                          </a:solidFill>
                          <a:effectLst/>
                          <a:latin typeface="Times New Roman"/>
                        </a:rPr>
                        <a:t>23040.87 to 15278.31</a:t>
                      </a:r>
                      <a:endParaRPr lang="en-US" b="0" i="0" dirty="0">
                        <a:solidFill>
                          <a:srgbClr val="000000"/>
                        </a:solidFill>
                        <a:effectLst/>
                        <a:latin typeface="Times New Roman"/>
                      </a:endParaRPr>
                    </a:p>
                  </a:txBody>
                  <a:tcPr marL="38100" marR="38100" marT="38100" marB="38100">
                    <a:lnL w="9944" cap="flat" cmpd="sng" algn="ctr">
                      <a:solidFill>
                        <a:srgbClr val="000000"/>
                      </a:solidFill>
                      <a:prstDash val="solid"/>
                      <a:round/>
                      <a:headEnd type="none" w="med" len="med"/>
                      <a:tailEnd type="none" w="med" len="med"/>
                    </a:lnL>
                    <a:lnR w="9944" cap="flat" cmpd="sng" algn="ctr">
                      <a:solidFill>
                        <a:srgbClr val="000000"/>
                      </a:solidFill>
                      <a:prstDash val="solid"/>
                      <a:round/>
                      <a:headEnd type="none" w="med" len="med"/>
                      <a:tailEnd type="none" w="med" len="med"/>
                    </a:lnR>
                    <a:lnT w="9944" cap="flat" cmpd="sng" algn="ctr">
                      <a:solidFill>
                        <a:srgbClr val="000000"/>
                      </a:solidFill>
                      <a:prstDash val="solid"/>
                      <a:round/>
                      <a:headEnd type="none" w="med" len="med"/>
                      <a:tailEnd type="none" w="med" len="med"/>
                    </a:lnT>
                    <a:lnB w="994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5898835"/>
                  </a:ext>
                </a:extLst>
              </a:tr>
            </a:tbl>
          </a:graphicData>
        </a:graphic>
      </p:graphicFrame>
    </p:spTree>
    <p:extLst>
      <p:ext uri="{BB962C8B-B14F-4D97-AF65-F5344CB8AC3E}">
        <p14:creationId xmlns:p14="http://schemas.microsoft.com/office/powerpoint/2010/main" val="2366821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9E9B-B2C9-C7B0-E308-DA5D37AA2053}"/>
              </a:ext>
            </a:extLst>
          </p:cNvPr>
          <p:cNvSpPr>
            <a:spLocks noGrp="1"/>
          </p:cNvSpPr>
          <p:nvPr>
            <p:ph type="title"/>
          </p:nvPr>
        </p:nvSpPr>
        <p:spPr/>
        <p:txBody>
          <a:bodyPr/>
          <a:lstStyle/>
          <a:p>
            <a:pPr indent="-347345"/>
            <a:r>
              <a:rPr lang="en-US" dirty="0">
                <a:cs typeface="Arial"/>
              </a:rPr>
              <a:t>Past Researches</a:t>
            </a:r>
          </a:p>
        </p:txBody>
      </p:sp>
      <p:sp>
        <p:nvSpPr>
          <p:cNvPr id="3" name="Content Placeholder 2">
            <a:extLst>
              <a:ext uri="{FF2B5EF4-FFF2-40B4-BE49-F238E27FC236}">
                <a16:creationId xmlns:a16="http://schemas.microsoft.com/office/drawing/2014/main" id="{A2E0EA68-EDE4-BCE4-4048-F14D116B299E}"/>
              </a:ext>
            </a:extLst>
          </p:cNvPr>
          <p:cNvSpPr>
            <a:spLocks noGrp="1"/>
          </p:cNvSpPr>
          <p:nvPr>
            <p:ph idx="1"/>
          </p:nvPr>
        </p:nvSpPr>
        <p:spPr>
          <a:xfrm>
            <a:off x="179762" y="1128720"/>
            <a:ext cx="8782649" cy="4212639"/>
          </a:xfrm>
          <a:ln>
            <a:solidFill>
              <a:schemeClr val="bg2">
                <a:lumMod val="60000"/>
                <a:lumOff val="40000"/>
              </a:schemeClr>
            </a:solidFill>
          </a:ln>
        </p:spPr>
        <p:txBody>
          <a:bodyPr vert="horz" lIns="91440" tIns="45720" rIns="91440" bIns="45720" rtlCol="0" anchor="t">
            <a:noAutofit/>
          </a:bodyPr>
          <a:lstStyle/>
          <a:p>
            <a:pPr marL="229870" indent="-229870" algn="just"/>
            <a:r>
              <a:rPr lang="en-US" sz="2000" dirty="0">
                <a:ea typeface="+mn-lt"/>
                <a:cs typeface="+mn-lt"/>
              </a:rPr>
              <a:t>The Role of the Credit Limit and Credibility (Soman and Cheema, 2002)- importance of credit limits in shaping spending behaviors, with consumers often using their assigned limit as an indicator of future earnings potential.</a:t>
            </a:r>
          </a:p>
          <a:p>
            <a:pPr marL="229870" indent="-229870" algn="just"/>
            <a:endParaRPr lang="en-US" sz="2000" dirty="0">
              <a:ea typeface="+mn-lt"/>
              <a:cs typeface="+mn-lt"/>
            </a:endParaRPr>
          </a:p>
          <a:p>
            <a:pPr marL="229870" indent="-229870" algn="just"/>
            <a:r>
              <a:rPr lang="en-US" sz="2000" dirty="0">
                <a:ea typeface="+mn-lt"/>
                <a:cs typeface="+mn-lt"/>
              </a:rPr>
              <a:t>The Relationship between Demographic Factors and Financial Behavior on Credit Card Usage in Surabaya (</a:t>
            </a:r>
            <a:r>
              <a:rPr lang="en-US" sz="2000" dirty="0" err="1">
                <a:ea typeface="+mn-lt"/>
                <a:cs typeface="+mn-lt"/>
              </a:rPr>
              <a:t>Memarista</a:t>
            </a:r>
            <a:r>
              <a:rPr lang="en-US" sz="2000" dirty="0">
                <a:ea typeface="+mn-lt"/>
                <a:cs typeface="+mn-lt"/>
              </a:rPr>
              <a:t>, </a:t>
            </a:r>
            <a:r>
              <a:rPr lang="en-US" sz="2000" dirty="0" err="1">
                <a:ea typeface="+mn-lt"/>
                <a:cs typeface="+mn-lt"/>
              </a:rPr>
              <a:t>Malelak</a:t>
            </a:r>
            <a:r>
              <a:rPr lang="en-US" sz="2000" dirty="0">
                <a:ea typeface="+mn-lt"/>
                <a:cs typeface="+mn-lt"/>
              </a:rPr>
              <a:t> and Anastasia, 2015)-study with five demographic factors and tried to find out the relationship between financial behavior and demographic factors on credit card default.</a:t>
            </a:r>
          </a:p>
          <a:p>
            <a:pPr marL="229870" indent="-229870" algn="just"/>
            <a:endParaRPr lang="en-US" sz="2000" dirty="0">
              <a:ea typeface="+mn-lt"/>
              <a:cs typeface="+mn-lt"/>
            </a:endParaRPr>
          </a:p>
          <a:p>
            <a:pPr marL="229870" indent="-229870" algn="just"/>
            <a:r>
              <a:rPr lang="en-US" sz="2000" dirty="0">
                <a:ea typeface="+mn-lt"/>
                <a:cs typeface="+mn-lt"/>
              </a:rPr>
              <a:t>The comparisons of data mining techniques for the predictive accuracy of probability of default of credit card clients (Yeh and Lien, 2009)-analysis to predict the card default based on six data mining techniques.</a:t>
            </a:r>
          </a:p>
          <a:p>
            <a:pPr marL="229870" indent="-229870" algn="just"/>
            <a:endParaRPr lang="en-US" sz="2000" dirty="0">
              <a:cs typeface="Times New Roman"/>
            </a:endParaRPr>
          </a:p>
          <a:p>
            <a:pPr marL="229870" indent="-229870" algn="just"/>
            <a:endParaRPr lang="en-US" sz="2000" dirty="0">
              <a:cs typeface="Times New Roman"/>
            </a:endParaRPr>
          </a:p>
          <a:p>
            <a:pPr marL="229870" indent="-229870" algn="just"/>
            <a:endParaRPr lang="en-US" sz="2000" dirty="0">
              <a:cs typeface="Times New Roman"/>
            </a:endParaRPr>
          </a:p>
          <a:p>
            <a:pPr marL="229870" indent="-229870" algn="just"/>
            <a:endParaRPr lang="en-US" sz="2000" dirty="0">
              <a:cs typeface="Times New Roman"/>
            </a:endParaRPr>
          </a:p>
          <a:p>
            <a:pPr marL="229870" indent="-229870" algn="just"/>
            <a:endParaRPr lang="en-US" sz="2000" dirty="0">
              <a:cs typeface="Times New Roman"/>
            </a:endParaRPr>
          </a:p>
          <a:p>
            <a:pPr marL="229870" indent="-229870" algn="just"/>
            <a:endParaRPr lang="en-US" sz="2000" dirty="0">
              <a:cs typeface="Times New Roman"/>
            </a:endParaRPr>
          </a:p>
        </p:txBody>
      </p:sp>
      <p:sp>
        <p:nvSpPr>
          <p:cNvPr id="4" name="Date Placeholder 3">
            <a:extLst>
              <a:ext uri="{FF2B5EF4-FFF2-40B4-BE49-F238E27FC236}">
                <a16:creationId xmlns:a16="http://schemas.microsoft.com/office/drawing/2014/main" id="{051CAA4F-3638-59AB-B166-69652113E740}"/>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B1C51DFB-909C-C061-8A51-104B38E6DF41}"/>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33902352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4" name="Date Placeholder 3"/>
          <p:cNvSpPr>
            <a:spLocks noGrp="1"/>
          </p:cNvSpPr>
          <p:nvPr>
            <p:ph type="dt" sz="half" idx="2"/>
          </p:nvPr>
        </p:nvSpPr>
        <p:spPr/>
        <p:txBody>
          <a:bodyPr/>
          <a:lstStyle/>
          <a:p>
            <a:fld id="{321D2AE1-B685-45A1-8C17-19D6BB8C161E}" type="datetime4">
              <a:rPr lang="en-US" smtClean="0"/>
              <a:t>March 31, 2024</a:t>
            </a:fld>
            <a:r>
              <a:rPr lang="en-CA" smtClean="0"/>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6</a:t>
            </a:fld>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742354" y="927339"/>
            <a:ext cx="4990956" cy="5930661"/>
          </a:xfrm>
          <a:prstGeom prst="rect">
            <a:avLst/>
          </a:prstGeom>
        </p:spPr>
      </p:pic>
    </p:spTree>
    <p:extLst>
      <p:ext uri="{BB962C8B-B14F-4D97-AF65-F5344CB8AC3E}">
        <p14:creationId xmlns:p14="http://schemas.microsoft.com/office/powerpoint/2010/main" val="440983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D927-79C8-4200-CA8C-28D6B4022802}"/>
              </a:ext>
            </a:extLst>
          </p:cNvPr>
          <p:cNvSpPr>
            <a:spLocks noGrp="1"/>
          </p:cNvSpPr>
          <p:nvPr>
            <p:ph type="title"/>
          </p:nvPr>
        </p:nvSpPr>
        <p:spPr/>
        <p:txBody>
          <a:bodyPr/>
          <a:lstStyle/>
          <a:p>
            <a:pPr indent="-347345"/>
            <a:r>
              <a:rPr lang="en-US" dirty="0">
                <a:cs typeface="Arial"/>
              </a:rPr>
              <a:t>Exploratory Data Analysis</a:t>
            </a:r>
          </a:p>
        </p:txBody>
      </p:sp>
      <p:sp>
        <p:nvSpPr>
          <p:cNvPr id="4" name="Date Placeholder 3">
            <a:extLst>
              <a:ext uri="{FF2B5EF4-FFF2-40B4-BE49-F238E27FC236}">
                <a16:creationId xmlns:a16="http://schemas.microsoft.com/office/drawing/2014/main" id="{1E82E1B3-2D2F-4C8B-D108-6D8583FCF79D}"/>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7F0984-B253-CC94-7D90-898BE73DF502}"/>
              </a:ext>
            </a:extLst>
          </p:cNvPr>
          <p:cNvSpPr>
            <a:spLocks noGrp="1"/>
          </p:cNvSpPr>
          <p:nvPr>
            <p:ph type="sldNum" sz="quarter" idx="4"/>
          </p:nvPr>
        </p:nvSpPr>
        <p:spPr/>
        <p:txBody>
          <a:bodyPr/>
          <a:lstStyle/>
          <a:p>
            <a:fld id="{E1497D35-93D5-5047-9160-8F9C97C9D015}" type="slidenum">
              <a:rPr lang="en-US" smtClean="0"/>
              <a:pPr/>
              <a:t>7</a:t>
            </a:fld>
            <a:endParaRPr lang="en-US" dirty="0"/>
          </a:p>
        </p:txBody>
      </p:sp>
      <p:pic>
        <p:nvPicPr>
          <p:cNvPr id="11" name="Picture 10" descr="A graph with blue squares&#10;&#10;Description automatically generated">
            <a:extLst>
              <a:ext uri="{FF2B5EF4-FFF2-40B4-BE49-F238E27FC236}">
                <a16:creationId xmlns:a16="http://schemas.microsoft.com/office/drawing/2014/main" id="{8C6C6002-0D48-A14E-D5D1-E4520B3FFA2C}"/>
              </a:ext>
            </a:extLst>
          </p:cNvPr>
          <p:cNvPicPr>
            <a:picLocks noChangeAspect="1"/>
          </p:cNvPicPr>
          <p:nvPr/>
        </p:nvPicPr>
        <p:blipFill>
          <a:blip r:embed="rId2"/>
          <a:stretch>
            <a:fillRect/>
          </a:stretch>
        </p:blipFill>
        <p:spPr>
          <a:xfrm>
            <a:off x="3039" y="927168"/>
            <a:ext cx="3025708" cy="2411041"/>
          </a:xfrm>
          <a:prstGeom prst="rect">
            <a:avLst/>
          </a:prstGeom>
        </p:spPr>
      </p:pic>
      <p:pic>
        <p:nvPicPr>
          <p:cNvPr id="12" name="Picture 11" descr="A graph of age&#10;&#10;Description automatically generated">
            <a:extLst>
              <a:ext uri="{FF2B5EF4-FFF2-40B4-BE49-F238E27FC236}">
                <a16:creationId xmlns:a16="http://schemas.microsoft.com/office/drawing/2014/main" id="{14351836-540B-F5C2-8AD0-E8F4348D8954}"/>
              </a:ext>
            </a:extLst>
          </p:cNvPr>
          <p:cNvPicPr>
            <a:picLocks noChangeAspect="1"/>
          </p:cNvPicPr>
          <p:nvPr/>
        </p:nvPicPr>
        <p:blipFill>
          <a:blip r:embed="rId3"/>
          <a:stretch>
            <a:fillRect/>
          </a:stretch>
        </p:blipFill>
        <p:spPr>
          <a:xfrm>
            <a:off x="2912218" y="887649"/>
            <a:ext cx="3092586" cy="2404354"/>
          </a:xfrm>
          <a:prstGeom prst="rect">
            <a:avLst/>
          </a:prstGeom>
        </p:spPr>
      </p:pic>
      <p:pic>
        <p:nvPicPr>
          <p:cNvPr id="13" name="Picture 12" descr="A graph with blue bars&#10;&#10;Description automatically generated">
            <a:extLst>
              <a:ext uri="{FF2B5EF4-FFF2-40B4-BE49-F238E27FC236}">
                <a16:creationId xmlns:a16="http://schemas.microsoft.com/office/drawing/2014/main" id="{C91395A4-D2CA-E6ED-9019-BA716D2AC130}"/>
              </a:ext>
            </a:extLst>
          </p:cNvPr>
          <p:cNvPicPr>
            <a:picLocks noChangeAspect="1"/>
          </p:cNvPicPr>
          <p:nvPr/>
        </p:nvPicPr>
        <p:blipFill>
          <a:blip r:embed="rId4"/>
          <a:stretch>
            <a:fillRect/>
          </a:stretch>
        </p:blipFill>
        <p:spPr>
          <a:xfrm>
            <a:off x="933449" y="3383706"/>
            <a:ext cx="3276600" cy="2486025"/>
          </a:xfrm>
          <a:prstGeom prst="rect">
            <a:avLst/>
          </a:prstGeom>
        </p:spPr>
      </p:pic>
      <p:pic>
        <p:nvPicPr>
          <p:cNvPr id="14" name="Picture 13" descr="A graph with blue bars&#10;&#10;Description automatically generated">
            <a:extLst>
              <a:ext uri="{FF2B5EF4-FFF2-40B4-BE49-F238E27FC236}">
                <a16:creationId xmlns:a16="http://schemas.microsoft.com/office/drawing/2014/main" id="{7720B059-5EB9-092D-533F-3E9B92EB5032}"/>
              </a:ext>
            </a:extLst>
          </p:cNvPr>
          <p:cNvPicPr>
            <a:picLocks noChangeAspect="1"/>
          </p:cNvPicPr>
          <p:nvPr/>
        </p:nvPicPr>
        <p:blipFill>
          <a:blip r:embed="rId5"/>
          <a:stretch>
            <a:fillRect/>
          </a:stretch>
        </p:blipFill>
        <p:spPr>
          <a:xfrm>
            <a:off x="4282804" y="3381780"/>
            <a:ext cx="3265657" cy="2514195"/>
          </a:xfrm>
          <a:prstGeom prst="rect">
            <a:avLst/>
          </a:prstGeom>
        </p:spPr>
      </p:pic>
      <p:pic>
        <p:nvPicPr>
          <p:cNvPr id="15" name="Picture 14" descr="A graph with blue bars&#10;&#10;Description automatically generated">
            <a:extLst>
              <a:ext uri="{FF2B5EF4-FFF2-40B4-BE49-F238E27FC236}">
                <a16:creationId xmlns:a16="http://schemas.microsoft.com/office/drawing/2014/main" id="{4C1C1D92-ACEB-6719-2CB7-DBD0A4ABC28F}"/>
              </a:ext>
            </a:extLst>
          </p:cNvPr>
          <p:cNvPicPr>
            <a:picLocks noChangeAspect="1"/>
          </p:cNvPicPr>
          <p:nvPr/>
        </p:nvPicPr>
        <p:blipFill>
          <a:blip r:embed="rId6"/>
          <a:stretch>
            <a:fillRect/>
          </a:stretch>
        </p:blipFill>
        <p:spPr>
          <a:xfrm>
            <a:off x="5949174" y="840429"/>
            <a:ext cx="3197766" cy="2435158"/>
          </a:xfrm>
          <a:prstGeom prst="rect">
            <a:avLst/>
          </a:prstGeom>
        </p:spPr>
      </p:pic>
    </p:spTree>
    <p:extLst>
      <p:ext uri="{BB962C8B-B14F-4D97-AF65-F5344CB8AC3E}">
        <p14:creationId xmlns:p14="http://schemas.microsoft.com/office/powerpoint/2010/main" val="760541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698D3-7DF7-F97C-7B44-12F1155DB1A7}"/>
              </a:ext>
            </a:extLst>
          </p:cNvPr>
          <p:cNvSpPr>
            <a:spLocks noGrp="1"/>
          </p:cNvSpPr>
          <p:nvPr>
            <p:ph type="title"/>
          </p:nvPr>
        </p:nvSpPr>
        <p:spPr/>
        <p:txBody>
          <a:bodyPr/>
          <a:lstStyle/>
          <a:p>
            <a:pPr indent="-347345"/>
            <a:r>
              <a:rPr lang="en-US" dirty="0">
                <a:cs typeface="Arial"/>
              </a:rPr>
              <a:t>Exploratory Data Analysis</a:t>
            </a:r>
            <a:endParaRPr lang="en-US" dirty="0"/>
          </a:p>
        </p:txBody>
      </p:sp>
      <p:sp>
        <p:nvSpPr>
          <p:cNvPr id="4" name="Date Placeholder 3">
            <a:extLst>
              <a:ext uri="{FF2B5EF4-FFF2-40B4-BE49-F238E27FC236}">
                <a16:creationId xmlns:a16="http://schemas.microsoft.com/office/drawing/2014/main" id="{3EA740DD-C93A-3B95-30B7-0D3D2F8174CA}"/>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82BBEBD0-DFFE-2FE3-11D1-62611A2BC2C3}"/>
              </a:ext>
            </a:extLst>
          </p:cNvPr>
          <p:cNvSpPr>
            <a:spLocks noGrp="1"/>
          </p:cNvSpPr>
          <p:nvPr>
            <p:ph type="sldNum" sz="quarter" idx="4"/>
          </p:nvPr>
        </p:nvSpPr>
        <p:spPr/>
        <p:txBody>
          <a:bodyPr/>
          <a:lstStyle/>
          <a:p>
            <a:fld id="{E1497D35-93D5-5047-9160-8F9C97C9D015}" type="slidenum">
              <a:rPr lang="en-US" smtClean="0"/>
              <a:pPr/>
              <a:t>8</a:t>
            </a:fld>
            <a:endParaRPr lang="en-US" dirty="0"/>
          </a:p>
        </p:txBody>
      </p:sp>
      <p:pic>
        <p:nvPicPr>
          <p:cNvPr id="6" name="Picture 5">
            <a:extLst>
              <a:ext uri="{FF2B5EF4-FFF2-40B4-BE49-F238E27FC236}">
                <a16:creationId xmlns:a16="http://schemas.microsoft.com/office/drawing/2014/main" id="{6A1EE1B4-6C2C-A563-A78F-D6ED896249C1}"/>
              </a:ext>
            </a:extLst>
          </p:cNvPr>
          <p:cNvPicPr>
            <a:picLocks noChangeAspect="1"/>
          </p:cNvPicPr>
          <p:nvPr/>
        </p:nvPicPr>
        <p:blipFill>
          <a:blip r:embed="rId2"/>
          <a:stretch>
            <a:fillRect/>
          </a:stretch>
        </p:blipFill>
        <p:spPr>
          <a:xfrm>
            <a:off x="802835" y="1082404"/>
            <a:ext cx="3708063" cy="2832776"/>
          </a:xfrm>
          <a:prstGeom prst="rect">
            <a:avLst/>
          </a:prstGeom>
        </p:spPr>
      </p:pic>
      <p:pic>
        <p:nvPicPr>
          <p:cNvPr id="7" name="Picture 6">
            <a:extLst>
              <a:ext uri="{FF2B5EF4-FFF2-40B4-BE49-F238E27FC236}">
                <a16:creationId xmlns:a16="http://schemas.microsoft.com/office/drawing/2014/main" id="{84A9FF9A-4F35-E87B-327C-9B46FED740A7}"/>
              </a:ext>
            </a:extLst>
          </p:cNvPr>
          <p:cNvPicPr>
            <a:picLocks noChangeAspect="1"/>
          </p:cNvPicPr>
          <p:nvPr/>
        </p:nvPicPr>
        <p:blipFill>
          <a:blip r:embed="rId3"/>
          <a:stretch>
            <a:fillRect/>
          </a:stretch>
        </p:blipFill>
        <p:spPr>
          <a:xfrm>
            <a:off x="4656915" y="1082405"/>
            <a:ext cx="3648278" cy="2832776"/>
          </a:xfrm>
          <a:prstGeom prst="rect">
            <a:avLst/>
          </a:prstGeom>
        </p:spPr>
      </p:pic>
      <p:pic>
        <p:nvPicPr>
          <p:cNvPr id="8" name="Picture 7">
            <a:extLst>
              <a:ext uri="{FF2B5EF4-FFF2-40B4-BE49-F238E27FC236}">
                <a16:creationId xmlns:a16="http://schemas.microsoft.com/office/drawing/2014/main" id="{28CA5CE0-05FC-AB7E-F4E1-162E4A6FC755}"/>
              </a:ext>
            </a:extLst>
          </p:cNvPr>
          <p:cNvPicPr>
            <a:picLocks noChangeAspect="1"/>
          </p:cNvPicPr>
          <p:nvPr/>
        </p:nvPicPr>
        <p:blipFill>
          <a:blip r:embed="rId4"/>
          <a:stretch>
            <a:fillRect/>
          </a:stretch>
        </p:blipFill>
        <p:spPr>
          <a:xfrm>
            <a:off x="2657678" y="3916093"/>
            <a:ext cx="3658411" cy="2831763"/>
          </a:xfrm>
          <a:prstGeom prst="rect">
            <a:avLst/>
          </a:prstGeom>
        </p:spPr>
      </p:pic>
    </p:spTree>
    <p:extLst>
      <p:ext uri="{BB962C8B-B14F-4D97-AF65-F5344CB8AC3E}">
        <p14:creationId xmlns:p14="http://schemas.microsoft.com/office/powerpoint/2010/main" val="3660126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CCFA-1363-AC8D-F773-C38E5D807742}"/>
              </a:ext>
            </a:extLst>
          </p:cNvPr>
          <p:cNvSpPr>
            <a:spLocks noGrp="1"/>
          </p:cNvSpPr>
          <p:nvPr>
            <p:ph type="title"/>
          </p:nvPr>
        </p:nvSpPr>
        <p:spPr/>
        <p:txBody>
          <a:bodyPr/>
          <a:lstStyle/>
          <a:p>
            <a:pPr indent="-347345"/>
            <a:r>
              <a:rPr lang="en-US" dirty="0">
                <a:cs typeface="Arial"/>
              </a:rPr>
              <a:t>Exploratory Data Analysis</a:t>
            </a:r>
            <a:endParaRPr lang="en-US" dirty="0"/>
          </a:p>
        </p:txBody>
      </p:sp>
      <p:sp>
        <p:nvSpPr>
          <p:cNvPr id="4" name="Date Placeholder 3">
            <a:extLst>
              <a:ext uri="{FF2B5EF4-FFF2-40B4-BE49-F238E27FC236}">
                <a16:creationId xmlns:a16="http://schemas.microsoft.com/office/drawing/2014/main" id="{89EA6B66-19BD-4EBD-7310-B01C9A19003D}"/>
              </a:ext>
            </a:extLst>
          </p:cNvPr>
          <p:cNvSpPr>
            <a:spLocks noGrp="1"/>
          </p:cNvSpPr>
          <p:nvPr>
            <p:ph type="dt" sz="half" idx="2"/>
          </p:nvPr>
        </p:nvSpPr>
        <p:spPr/>
        <p:txBody>
          <a:bodyPr/>
          <a:lstStyle/>
          <a:p>
            <a:fld id="{321D2AE1-B685-45A1-8C17-19D6BB8C161E}" type="datetime4">
              <a:rPr lang="en-US" smtClean="0"/>
              <a:t>March 31, 2024</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0DDE8C25-1496-F744-7C26-5467378669AA}"/>
              </a:ext>
            </a:extLst>
          </p:cNvPr>
          <p:cNvSpPr>
            <a:spLocks noGrp="1"/>
          </p:cNvSpPr>
          <p:nvPr>
            <p:ph type="sldNum" sz="quarter" idx="4"/>
          </p:nvPr>
        </p:nvSpPr>
        <p:spPr/>
        <p:txBody>
          <a:bodyPr/>
          <a:lstStyle/>
          <a:p>
            <a:fld id="{E1497D35-93D5-5047-9160-8F9C97C9D015}" type="slidenum">
              <a:rPr lang="en-US" smtClean="0"/>
              <a:pPr/>
              <a:t>9</a:t>
            </a:fld>
            <a:endParaRPr lang="en-US" dirty="0"/>
          </a:p>
        </p:txBody>
      </p:sp>
      <p:pic>
        <p:nvPicPr>
          <p:cNvPr id="6" name="Picture 5" descr="A comparison of a graph&#10;&#10;Description automatically generated">
            <a:extLst>
              <a:ext uri="{FF2B5EF4-FFF2-40B4-BE49-F238E27FC236}">
                <a16:creationId xmlns:a16="http://schemas.microsoft.com/office/drawing/2014/main" id="{220AFEA4-04AD-A0FD-74DC-D07493A3F396}"/>
              </a:ext>
            </a:extLst>
          </p:cNvPr>
          <p:cNvPicPr>
            <a:picLocks noChangeAspect="1"/>
          </p:cNvPicPr>
          <p:nvPr/>
        </p:nvPicPr>
        <p:blipFill>
          <a:blip r:embed="rId2"/>
          <a:stretch>
            <a:fillRect/>
          </a:stretch>
        </p:blipFill>
        <p:spPr>
          <a:xfrm>
            <a:off x="961113" y="997999"/>
            <a:ext cx="3719817" cy="2928634"/>
          </a:xfrm>
          <a:prstGeom prst="rect">
            <a:avLst/>
          </a:prstGeom>
        </p:spPr>
      </p:pic>
      <p:pic>
        <p:nvPicPr>
          <p:cNvPr id="7" name="Picture 6">
            <a:extLst>
              <a:ext uri="{FF2B5EF4-FFF2-40B4-BE49-F238E27FC236}">
                <a16:creationId xmlns:a16="http://schemas.microsoft.com/office/drawing/2014/main" id="{0D1E38FE-3066-72B5-94B7-5D3F1AA9AB7E}"/>
              </a:ext>
            </a:extLst>
          </p:cNvPr>
          <p:cNvPicPr>
            <a:picLocks noChangeAspect="1"/>
          </p:cNvPicPr>
          <p:nvPr/>
        </p:nvPicPr>
        <p:blipFill>
          <a:blip r:embed="rId3"/>
          <a:stretch>
            <a:fillRect/>
          </a:stretch>
        </p:blipFill>
        <p:spPr>
          <a:xfrm>
            <a:off x="4639384" y="991918"/>
            <a:ext cx="3756296" cy="2934714"/>
          </a:xfrm>
          <a:prstGeom prst="rect">
            <a:avLst/>
          </a:prstGeom>
        </p:spPr>
      </p:pic>
      <p:pic>
        <p:nvPicPr>
          <p:cNvPr id="8" name="Picture 7">
            <a:extLst>
              <a:ext uri="{FF2B5EF4-FFF2-40B4-BE49-F238E27FC236}">
                <a16:creationId xmlns:a16="http://schemas.microsoft.com/office/drawing/2014/main" id="{685C3059-5E1F-8301-9842-BAB7C762BB91}"/>
              </a:ext>
            </a:extLst>
          </p:cNvPr>
          <p:cNvPicPr>
            <a:picLocks noChangeAspect="1"/>
          </p:cNvPicPr>
          <p:nvPr/>
        </p:nvPicPr>
        <p:blipFill>
          <a:blip r:embed="rId4"/>
          <a:stretch>
            <a:fillRect/>
          </a:stretch>
        </p:blipFill>
        <p:spPr>
          <a:xfrm>
            <a:off x="2763670" y="3928454"/>
            <a:ext cx="3647062" cy="2928635"/>
          </a:xfrm>
          <a:prstGeom prst="rect">
            <a:avLst/>
          </a:prstGeom>
        </p:spPr>
      </p:pic>
    </p:spTree>
    <p:extLst>
      <p:ext uri="{BB962C8B-B14F-4D97-AF65-F5344CB8AC3E}">
        <p14:creationId xmlns:p14="http://schemas.microsoft.com/office/powerpoint/2010/main" val="1855856854"/>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1621</Words>
  <Application>Microsoft Office PowerPoint</Application>
  <PresentationFormat>On-screen Show (4:3)</PresentationFormat>
  <Paragraphs>430</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DIN Offc Pro</vt:lpstr>
      <vt:lpstr>Roboto</vt:lpstr>
      <vt:lpstr>Times New Roman</vt:lpstr>
      <vt:lpstr>Wingdings</vt:lpstr>
      <vt:lpstr>RyersonUniversity_MasterTemplate v1</vt:lpstr>
      <vt:lpstr>PowerPoint Presentation</vt:lpstr>
      <vt:lpstr>PowerPoint Presentation</vt:lpstr>
      <vt:lpstr>Project Objective</vt:lpstr>
      <vt:lpstr>Data Dictionary</vt:lpstr>
      <vt:lpstr>Past Researches</vt:lpstr>
      <vt:lpstr>Methodology</vt:lpstr>
      <vt:lpstr>Exploratory Data Analysis</vt:lpstr>
      <vt:lpstr>Exploratory Data Analysis</vt:lpstr>
      <vt:lpstr>Exploratory Data Analysis</vt:lpstr>
      <vt:lpstr>Exploratory Data Analysis</vt:lpstr>
      <vt:lpstr>Pearson Correlation</vt:lpstr>
      <vt:lpstr>Pearson Correlation</vt:lpstr>
      <vt:lpstr>Correlation Heatmap</vt:lpstr>
      <vt:lpstr>Correlation Heatmap</vt:lpstr>
      <vt:lpstr>Correlation Heatmap</vt:lpstr>
      <vt:lpstr>Model Approach</vt:lpstr>
      <vt:lpstr>Model: Up-Sampled Decision Tree</vt:lpstr>
      <vt:lpstr>Model: Up-Sampled SVM</vt:lpstr>
      <vt:lpstr>Model: Up-Sampled Logistic Regression</vt:lpstr>
      <vt:lpstr>Model Performance Comparison</vt:lpstr>
      <vt:lpstr>Model: Stratified K Fold Cross validation- Decision Tree</vt:lpstr>
      <vt:lpstr>Model: Stratified K Fold Cross validation-SVM</vt:lpstr>
      <vt:lpstr>Model: Stratified K Fold Cross validation- Logistic Regression</vt:lpstr>
      <vt:lpstr>Result Decision: Decision Tree</vt:lpstr>
      <vt:lpstr>Conducting Stratified K fold With Normalized Data</vt:lpstr>
      <vt:lpstr>Output Implication and Past Research Match</vt:lpstr>
      <vt:lpstr>Recommendation for Future Research</vt:lpstr>
      <vt:lpstr>This project delves into the relationship between demographic factors, payment behavior, credit limit allocation, and credit card default rates. Financial indicators, particularly credit limit, play a significant role, along with demographic variables like AGE and EDUCATION. Decision Tree emerged as the most effective model, highlighting the importance of payment behavior in predicting defaults. However, SVM and Logistic Regression struggled with positive instances classification. With normalized dataset it is seen that SVM is the most efficient model. Despite limitations like dataset confinement and class imbalance, the study underscores the importance of these factors in predicting credit defaults. Future research should explore additional algorithms and datasets to enhance model robustness and generalization capabilities.</vt:lpstr>
      <vt:lpstr>Reference</vt:lpstr>
      <vt:lpstr>Reference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on Credit Card Defaults Based on Demographic Factors and Payment Behavior</dc:title>
  <dc:creator/>
  <cp:lastModifiedBy/>
  <cp:revision>1019</cp:revision>
  <dcterms:created xsi:type="dcterms:W3CDTF">2017-11-20T16:23:43Z</dcterms:created>
  <dcterms:modified xsi:type="dcterms:W3CDTF">2024-04-01T00:33:42Z</dcterms:modified>
</cp:coreProperties>
</file>